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9" r:id="rId23"/>
    <p:sldId id="276" r:id="rId24"/>
    <p:sldId id="277" r:id="rId25"/>
    <p:sldId id="278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33CC"/>
    <a:srgbClr val="00FF00"/>
    <a:srgbClr val="9900CC"/>
    <a:srgbClr val="FF0000"/>
    <a:srgbClr val="FF6600"/>
    <a:srgbClr val="66FF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FC338383-C962-9FB7-71FC-42503A74C253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3" name="Group 8">
            <a:extLst>
              <a:ext uri="{FF2B5EF4-FFF2-40B4-BE49-F238E27FC236}">
                <a16:creationId xmlns:a16="http://schemas.microsoft.com/office/drawing/2014/main" id="{ED933810-798D-79E3-4D13-98CF6C578E90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4" name="Freeform 9">
              <a:extLst>
                <a:ext uri="{FF2B5EF4-FFF2-40B4-BE49-F238E27FC236}">
                  <a16:creationId xmlns:a16="http://schemas.microsoft.com/office/drawing/2014/main" id="{E1E7FF60-BA2B-C969-296D-DDB1606C26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" name="Freeform 10">
              <a:extLst>
                <a:ext uri="{FF2B5EF4-FFF2-40B4-BE49-F238E27FC236}">
                  <a16:creationId xmlns:a16="http://schemas.microsoft.com/office/drawing/2014/main" id="{EAFB7D1D-6947-679B-CCBB-F8B23AEAD77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639866E7-B12E-868C-8315-229DCF9DA5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7" name="Group 12">
              <a:extLst>
                <a:ext uri="{FF2B5EF4-FFF2-40B4-BE49-F238E27FC236}">
                  <a16:creationId xmlns:a16="http://schemas.microsoft.com/office/drawing/2014/main" id="{DF97C950-1448-0B50-85B0-F5C56C6BE54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8" name="Freeform 13">
                <a:extLst>
                  <a:ext uri="{FF2B5EF4-FFF2-40B4-BE49-F238E27FC236}">
                    <a16:creationId xmlns:a16="http://schemas.microsoft.com/office/drawing/2014/main" id="{B5748A30-E9EB-B439-B778-D4369EC1DDB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" name="Freeform 14">
                <a:extLst>
                  <a:ext uri="{FF2B5EF4-FFF2-40B4-BE49-F238E27FC236}">
                    <a16:creationId xmlns:a16="http://schemas.microsoft.com/office/drawing/2014/main" id="{AE7EAEE8-0D59-FD33-1C15-B360326BB49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" name="Freeform 15">
                <a:extLst>
                  <a:ext uri="{FF2B5EF4-FFF2-40B4-BE49-F238E27FC236}">
                    <a16:creationId xmlns:a16="http://schemas.microsoft.com/office/drawing/2014/main" id="{8B9C7E88-1076-6B5B-C524-54329147623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Freeform 16">
                <a:extLst>
                  <a:ext uri="{FF2B5EF4-FFF2-40B4-BE49-F238E27FC236}">
                    <a16:creationId xmlns:a16="http://schemas.microsoft.com/office/drawing/2014/main" id="{C96E582E-967F-A850-8CDB-A140EBCDAA7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" name="Freeform 17">
                <a:extLst>
                  <a:ext uri="{FF2B5EF4-FFF2-40B4-BE49-F238E27FC236}">
                    <a16:creationId xmlns:a16="http://schemas.microsoft.com/office/drawing/2014/main" id="{FD478F72-EB89-4B3B-9631-AFB25B781CC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grpSp>
        <p:nvGrpSpPr>
          <p:cNvPr id="13" name="Group 18">
            <a:extLst>
              <a:ext uri="{FF2B5EF4-FFF2-40B4-BE49-F238E27FC236}">
                <a16:creationId xmlns:a16="http://schemas.microsoft.com/office/drawing/2014/main" id="{A572EA7A-C8BD-C253-2FE3-1299A73A1E3B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4" name="Freeform 19">
              <a:extLst>
                <a:ext uri="{FF2B5EF4-FFF2-40B4-BE49-F238E27FC236}">
                  <a16:creationId xmlns:a16="http://schemas.microsoft.com/office/drawing/2014/main" id="{0FFB92E5-715B-E784-3F9F-DB08F46093DE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" name="Freeform 20">
              <a:extLst>
                <a:ext uri="{FF2B5EF4-FFF2-40B4-BE49-F238E27FC236}">
                  <a16:creationId xmlns:a16="http://schemas.microsoft.com/office/drawing/2014/main" id="{576954EB-B9B0-1A30-4113-EB6B622EB857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6" name="Freeform 21">
              <a:extLst>
                <a:ext uri="{FF2B5EF4-FFF2-40B4-BE49-F238E27FC236}">
                  <a16:creationId xmlns:a16="http://schemas.microsoft.com/office/drawing/2014/main" id="{2B3BB872-695F-8226-78D5-F222BDA654DC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17" name="Group 22">
              <a:extLst>
                <a:ext uri="{FF2B5EF4-FFF2-40B4-BE49-F238E27FC236}">
                  <a16:creationId xmlns:a16="http://schemas.microsoft.com/office/drawing/2014/main" id="{CF46FC14-2121-E5A9-7CAE-7D9D8498845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18" name="Freeform 23">
                <a:extLst>
                  <a:ext uri="{FF2B5EF4-FFF2-40B4-BE49-F238E27FC236}">
                    <a16:creationId xmlns:a16="http://schemas.microsoft.com/office/drawing/2014/main" id="{EC0AD9B5-D4F1-6543-6B64-588C177743E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" name="Freeform 24">
                <a:extLst>
                  <a:ext uri="{FF2B5EF4-FFF2-40B4-BE49-F238E27FC236}">
                    <a16:creationId xmlns:a16="http://schemas.microsoft.com/office/drawing/2014/main" id="{D7C8CCAA-EE4E-69B3-B3B2-76A933EC941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" name="Freeform 25">
                <a:extLst>
                  <a:ext uri="{FF2B5EF4-FFF2-40B4-BE49-F238E27FC236}">
                    <a16:creationId xmlns:a16="http://schemas.microsoft.com/office/drawing/2014/main" id="{F90BE3B6-F30B-BC71-5B15-98AA5E683E6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" name="Freeform 26">
                <a:extLst>
                  <a:ext uri="{FF2B5EF4-FFF2-40B4-BE49-F238E27FC236}">
                    <a16:creationId xmlns:a16="http://schemas.microsoft.com/office/drawing/2014/main" id="{67CB7A38-851C-13CB-5FD2-49EE14F0DA9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" name="Freeform 27">
                <a:extLst>
                  <a:ext uri="{FF2B5EF4-FFF2-40B4-BE49-F238E27FC236}">
                    <a16:creationId xmlns:a16="http://schemas.microsoft.com/office/drawing/2014/main" id="{F4C500B2-AB7E-D75E-720B-87AD3EACAC1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23" name="Freeform 28">
            <a:extLst>
              <a:ext uri="{FF2B5EF4-FFF2-40B4-BE49-F238E27FC236}">
                <a16:creationId xmlns:a16="http://schemas.microsoft.com/office/drawing/2014/main" id="{8763048C-3526-8892-DCF2-8BFFD3D6D7BD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4" name="Freeform 29">
            <a:extLst>
              <a:ext uri="{FF2B5EF4-FFF2-40B4-BE49-F238E27FC236}">
                <a16:creationId xmlns:a16="http://schemas.microsoft.com/office/drawing/2014/main" id="{AA4156A4-D2FB-61C9-E5FD-FDC08AE6FF59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id="{B5FDD704-9B89-3B23-C47C-6176E6D89B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F18437D1-A2D5-8D9D-DC2E-1D5AB222E9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7">
            <a:extLst>
              <a:ext uri="{FF2B5EF4-FFF2-40B4-BE49-F238E27FC236}">
                <a16:creationId xmlns:a16="http://schemas.microsoft.com/office/drawing/2014/main" id="{44835C1A-3F4C-D3C5-60BC-6DA9FF5E9C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DD907F7-E7D6-4911-A733-92A0482D65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31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4E71396-1E99-5F5A-53A0-BABD9075E0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63B931F-F599-2F6F-949C-8979BD64C8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7AB5AC9-F353-27D8-9A3D-9520923499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0E47C-FE67-4F9D-9709-DC7C70103B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375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3D130D0-8A86-5F2F-2F04-4EE19E7202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3545C63-7489-6532-E4A9-670AFC0D83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4008766-F9CD-56CB-5101-973CCDB550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D34D2A-0694-4032-99C8-CE6340792E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2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2C3575-8925-5838-CF23-D027175810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A53C5F-7E7C-D753-ECDC-C887537C05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A9F9289-9214-ED92-92D9-319E1803A8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631D8-C67B-4717-875A-1CABEBA7FC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909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A8CCEF6-FA60-3153-9538-6FDE2F8969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62255FD-79CC-6333-0B84-0FE594B136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645800A-80F5-FF3F-FDCC-774983AB7F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E9B155-5E7A-4AFF-90F1-FA02A67CBB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270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CCCC7D5-CBF5-7603-15C4-CB00B54CB4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4630302-7349-25D5-61D8-03A9EB8CBE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27F157D-AA18-CC08-82A0-FA4D0C54D3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42AA1-0916-4B1E-B319-A8E3124469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19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F10186-D9DF-6CBF-FE9C-13E7DD6232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870534-D327-FBAE-154A-CBCE63B116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8D60883-5E5F-0701-4D39-5DCD7ABD9E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EFC5D-13F8-475F-8F21-2553E54DD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08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F296D0D-62F5-9937-4D6E-3ADA673D93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3BF0A8E-008F-D4A1-7B73-1A118735F6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D9E5EABE-ED87-0BFF-936F-58F1398285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79845C-955B-467A-9D59-4A7979043F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78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CEFEA28-ADF3-2316-7FA3-AC6DB0F7CF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71ECB99-9423-2E7D-EA03-D4AC4C2060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F4F4BD7-F0F7-4061-EA5D-2DAFBE847A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58BD9-E1EE-41BE-912B-9F9FEA6408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8492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058B1492-2E16-B216-9E3C-186924FC5D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8576D1F-349F-DFBA-CE8A-4834D488E8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7DC55CA3-C0B3-C1B5-30FC-9FC0922DD3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09B60-AAFC-4B31-85E9-95D204173D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18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835892-C3C2-8E22-A953-39D14FE4DF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522479-6BB1-8DAD-0D62-DEB7A99E2A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5E204E6-5F04-AE51-88E5-ED3AD74DDB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C8E67A-8B65-469F-867B-774C76FCD2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40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F8809C-1EE2-EA76-22F9-949F313A72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FC799C-13AE-E3B4-51E1-EBEEA29FFC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1D870A9-7655-D8FA-C65C-6CE663A8AD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3FDEF2-F23B-4EC5-9848-A5492E2473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98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reeform 2">
            <a:extLst>
              <a:ext uri="{FF2B5EF4-FFF2-40B4-BE49-F238E27FC236}">
                <a16:creationId xmlns:a16="http://schemas.microsoft.com/office/drawing/2014/main" id="{4C3BA088-7EFC-8915-2B73-CE239E3F2DBB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A72D8B4-AF55-961B-8921-2882AA5DF5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830BBFC-4688-AC04-0AFF-AD2570580F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198B1300-5974-AB80-7D16-A28EF82C34E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CC0C0BF6-4745-C7CB-4A85-4B2C011722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E6F38D9D-3FB2-DC00-E808-66DD7E8D02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CD44B1-BB90-4A04-9D06-6E674298D29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28" name="Freeform 8">
            <a:extLst>
              <a:ext uri="{FF2B5EF4-FFF2-40B4-BE49-F238E27FC236}">
                <a16:creationId xmlns:a16="http://schemas.microsoft.com/office/drawing/2014/main" id="{764FD0D4-4B3C-94B1-E197-E01321936C31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0729" name="Freeform 9">
            <a:extLst>
              <a:ext uri="{FF2B5EF4-FFF2-40B4-BE49-F238E27FC236}">
                <a16:creationId xmlns:a16="http://schemas.microsoft.com/office/drawing/2014/main" id="{E3A64CA2-645E-F4D0-01FF-85B1720E3E19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D9AAB3AC-A0B0-A452-783D-2E55DB64963C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0731" name="Freeform 11">
              <a:extLst>
                <a:ext uri="{FF2B5EF4-FFF2-40B4-BE49-F238E27FC236}">
                  <a16:creationId xmlns:a16="http://schemas.microsoft.com/office/drawing/2014/main" id="{CB267A94-1C19-7501-594C-D2F3F81B8A6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732" name="Freeform 12">
              <a:extLst>
                <a:ext uri="{FF2B5EF4-FFF2-40B4-BE49-F238E27FC236}">
                  <a16:creationId xmlns:a16="http://schemas.microsoft.com/office/drawing/2014/main" id="{C343C9DF-012D-8D1B-1DF9-76C9DBE6CC3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733" name="Freeform 13">
              <a:extLst>
                <a:ext uri="{FF2B5EF4-FFF2-40B4-BE49-F238E27FC236}">
                  <a16:creationId xmlns:a16="http://schemas.microsoft.com/office/drawing/2014/main" id="{F81CAA75-DB79-4E3B-2C46-55D6E6805DA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734" name="Freeform 14">
              <a:extLst>
                <a:ext uri="{FF2B5EF4-FFF2-40B4-BE49-F238E27FC236}">
                  <a16:creationId xmlns:a16="http://schemas.microsoft.com/office/drawing/2014/main" id="{AD362792-5EC6-F273-57F5-537A50CDDB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735" name="Freeform 15">
              <a:extLst>
                <a:ext uri="{FF2B5EF4-FFF2-40B4-BE49-F238E27FC236}">
                  <a16:creationId xmlns:a16="http://schemas.microsoft.com/office/drawing/2014/main" id="{C285BDA5-13A3-0BF8-1BEE-10AE6D9169C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736" name="Freeform 16">
              <a:extLst>
                <a:ext uri="{FF2B5EF4-FFF2-40B4-BE49-F238E27FC236}">
                  <a16:creationId xmlns:a16="http://schemas.microsoft.com/office/drawing/2014/main" id="{737A2462-3D31-C701-BD8C-748B0C5EAD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737" name="Freeform 17">
              <a:extLst>
                <a:ext uri="{FF2B5EF4-FFF2-40B4-BE49-F238E27FC236}">
                  <a16:creationId xmlns:a16="http://schemas.microsoft.com/office/drawing/2014/main" id="{CFD7E9AC-DEB3-596B-1D44-8DA48C149FA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738" name="Freeform 18">
              <a:extLst>
                <a:ext uri="{FF2B5EF4-FFF2-40B4-BE49-F238E27FC236}">
                  <a16:creationId xmlns:a16="http://schemas.microsoft.com/office/drawing/2014/main" id="{B0A80198-54F4-4421-36F8-836E60C4EE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739" name="Freeform 19">
              <a:extLst>
                <a:ext uri="{FF2B5EF4-FFF2-40B4-BE49-F238E27FC236}">
                  <a16:creationId xmlns:a16="http://schemas.microsoft.com/office/drawing/2014/main" id="{F93585D5-2D60-5C45-0897-E402EF497DC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1060" name="Group 20">
              <a:extLst>
                <a:ext uri="{FF2B5EF4-FFF2-40B4-BE49-F238E27FC236}">
                  <a16:creationId xmlns:a16="http://schemas.microsoft.com/office/drawing/2014/main" id="{FE00686F-4E41-2F27-6DF3-49F0DD2342A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>
                <a:extLst>
                  <a:ext uri="{FF2B5EF4-FFF2-40B4-BE49-F238E27FC236}">
                    <a16:creationId xmlns:a16="http://schemas.microsoft.com/office/drawing/2014/main" id="{622286AC-6E2C-70D4-E5F8-253EB5D32D3C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0742" name="Freeform 22">
                  <a:extLst>
                    <a:ext uri="{FF2B5EF4-FFF2-40B4-BE49-F238E27FC236}">
                      <a16:creationId xmlns:a16="http://schemas.microsoft.com/office/drawing/2014/main" id="{2FB76C85-12C9-B50F-EFFF-4A26154FEDB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0743" name="Freeform 23">
                  <a:extLst>
                    <a:ext uri="{FF2B5EF4-FFF2-40B4-BE49-F238E27FC236}">
                      <a16:creationId xmlns:a16="http://schemas.microsoft.com/office/drawing/2014/main" id="{7AE601F4-E264-AC38-B047-90E61EAC65E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0744" name="Freeform 24">
                  <a:extLst>
                    <a:ext uri="{FF2B5EF4-FFF2-40B4-BE49-F238E27FC236}">
                      <a16:creationId xmlns:a16="http://schemas.microsoft.com/office/drawing/2014/main" id="{5F79E99B-8651-1F02-D2F3-99FA7A71729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sp>
            <p:nvSpPr>
              <p:cNvPr id="30745" name="Freeform 25">
                <a:extLst>
                  <a:ext uri="{FF2B5EF4-FFF2-40B4-BE49-F238E27FC236}">
                    <a16:creationId xmlns:a16="http://schemas.microsoft.com/office/drawing/2014/main" id="{F13D986A-D057-9DBA-88F4-0E891FF48A0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0746" name="Freeform 26">
                <a:extLst>
                  <a:ext uri="{FF2B5EF4-FFF2-40B4-BE49-F238E27FC236}">
                    <a16:creationId xmlns:a16="http://schemas.microsoft.com/office/drawing/2014/main" id="{AE52654D-B59B-05E0-4FC7-B9AACA71CA0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0747" name="Freeform 27">
                <a:extLst>
                  <a:ext uri="{FF2B5EF4-FFF2-40B4-BE49-F238E27FC236}">
                    <a16:creationId xmlns:a16="http://schemas.microsoft.com/office/drawing/2014/main" id="{6FFB6BC6-94B3-4939-AFDE-3CEEC129137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grpSp>
            <p:nvGrpSpPr>
              <p:cNvPr id="1065" name="Group 28">
                <a:extLst>
                  <a:ext uri="{FF2B5EF4-FFF2-40B4-BE49-F238E27FC236}">
                    <a16:creationId xmlns:a16="http://schemas.microsoft.com/office/drawing/2014/main" id="{BA635E5A-2EF2-1BD8-B687-B5BF5F08FF34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0749" name="Freeform 29">
                  <a:extLst>
                    <a:ext uri="{FF2B5EF4-FFF2-40B4-BE49-F238E27FC236}">
                      <a16:creationId xmlns:a16="http://schemas.microsoft.com/office/drawing/2014/main" id="{F27E1FAD-9C7F-C8A6-A2A7-E6F41322C3A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0750" name="Freeform 30">
                  <a:extLst>
                    <a:ext uri="{FF2B5EF4-FFF2-40B4-BE49-F238E27FC236}">
                      <a16:creationId xmlns:a16="http://schemas.microsoft.com/office/drawing/2014/main" id="{671EA7C2-CF3F-E7C2-CCE2-57031C26F2D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0751" name="Freeform 31">
                  <a:extLst>
                    <a:ext uri="{FF2B5EF4-FFF2-40B4-BE49-F238E27FC236}">
                      <a16:creationId xmlns:a16="http://schemas.microsoft.com/office/drawing/2014/main" id="{98C27C83-7FF6-71A3-522B-C4AAC4F5462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0752" name="Freeform 32">
                  <a:extLst>
                    <a:ext uri="{FF2B5EF4-FFF2-40B4-BE49-F238E27FC236}">
                      <a16:creationId xmlns:a16="http://schemas.microsoft.com/office/drawing/2014/main" id="{25A46D6F-CEC9-E27B-BDB6-4B474FD99ED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0753" name="Freeform 33">
                  <a:extLst>
                    <a:ext uri="{FF2B5EF4-FFF2-40B4-BE49-F238E27FC236}">
                      <a16:creationId xmlns:a16="http://schemas.microsoft.com/office/drawing/2014/main" id="{1A7F9FE2-F888-BC93-32EB-651E112165B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0754" name="Freeform 34">
                  <a:extLst>
                    <a:ext uri="{FF2B5EF4-FFF2-40B4-BE49-F238E27FC236}">
                      <a16:creationId xmlns:a16="http://schemas.microsoft.com/office/drawing/2014/main" id="{B6B9DD0A-09A9-6A9F-58DB-E9F1253E8EE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0755" name="Freeform 35">
                  <a:extLst>
                    <a:ext uri="{FF2B5EF4-FFF2-40B4-BE49-F238E27FC236}">
                      <a16:creationId xmlns:a16="http://schemas.microsoft.com/office/drawing/2014/main" id="{9FCB7D7A-FA44-31CF-DE58-B554245111E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0756" name="Freeform 36">
                  <a:extLst>
                    <a:ext uri="{FF2B5EF4-FFF2-40B4-BE49-F238E27FC236}">
                      <a16:creationId xmlns:a16="http://schemas.microsoft.com/office/drawing/2014/main" id="{7ED0EF63-CD56-C25F-B2E1-0C3C54AFFD8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</p:grpSp>
      </p:grpSp>
      <p:grpSp>
        <p:nvGrpSpPr>
          <p:cNvPr id="1035" name="Group 37">
            <a:extLst>
              <a:ext uri="{FF2B5EF4-FFF2-40B4-BE49-F238E27FC236}">
                <a16:creationId xmlns:a16="http://schemas.microsoft.com/office/drawing/2014/main" id="{C056A783-6668-01E5-E44C-83937B515358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0758" name="Freeform 38">
              <a:extLst>
                <a:ext uri="{FF2B5EF4-FFF2-40B4-BE49-F238E27FC236}">
                  <a16:creationId xmlns:a16="http://schemas.microsoft.com/office/drawing/2014/main" id="{68371556-922F-ABA9-3094-E7065787B5FE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759" name="Freeform 39">
              <a:extLst>
                <a:ext uri="{FF2B5EF4-FFF2-40B4-BE49-F238E27FC236}">
                  <a16:creationId xmlns:a16="http://schemas.microsoft.com/office/drawing/2014/main" id="{FABD5F60-AEE5-F450-D323-D56B74058FDA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1036" name="Group 40">
            <a:extLst>
              <a:ext uri="{FF2B5EF4-FFF2-40B4-BE49-F238E27FC236}">
                <a16:creationId xmlns:a16="http://schemas.microsoft.com/office/drawing/2014/main" id="{5C512237-B26D-2E03-6946-C4AD5D6B7DF7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>
              <a:extLst>
                <a:ext uri="{FF2B5EF4-FFF2-40B4-BE49-F238E27FC236}">
                  <a16:creationId xmlns:a16="http://schemas.microsoft.com/office/drawing/2014/main" id="{49B8A2C3-2C8A-5B33-2BDB-A985CF5DCEA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0762" name="Freeform 42">
                <a:extLst>
                  <a:ext uri="{FF2B5EF4-FFF2-40B4-BE49-F238E27FC236}">
                    <a16:creationId xmlns:a16="http://schemas.microsoft.com/office/drawing/2014/main" id="{D482786B-4B04-9F29-A513-F5FE36F4B4F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grpSp>
            <p:nvGrpSpPr>
              <p:cNvPr id="1040" name="Group 43">
                <a:extLst>
                  <a:ext uri="{FF2B5EF4-FFF2-40B4-BE49-F238E27FC236}">
                    <a16:creationId xmlns:a16="http://schemas.microsoft.com/office/drawing/2014/main" id="{66C6C73F-D318-1B09-7C6C-7E0F23F82B3F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0764" name="Freeform 44">
                  <a:extLst>
                    <a:ext uri="{FF2B5EF4-FFF2-40B4-BE49-F238E27FC236}">
                      <a16:creationId xmlns:a16="http://schemas.microsoft.com/office/drawing/2014/main" id="{0D0764D1-5368-9A07-B14E-A3BCF7BC9D0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0765" name="Freeform 45">
                  <a:extLst>
                    <a:ext uri="{FF2B5EF4-FFF2-40B4-BE49-F238E27FC236}">
                      <a16:creationId xmlns:a16="http://schemas.microsoft.com/office/drawing/2014/main" id="{DECA1357-600A-0823-F094-7C9498D1027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0766" name="Freeform 46">
                  <a:extLst>
                    <a:ext uri="{FF2B5EF4-FFF2-40B4-BE49-F238E27FC236}">
                      <a16:creationId xmlns:a16="http://schemas.microsoft.com/office/drawing/2014/main" id="{B55A9D38-9863-E0B8-CCA5-6051198BCEA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0767" name="Freeform 47">
                  <a:extLst>
                    <a:ext uri="{FF2B5EF4-FFF2-40B4-BE49-F238E27FC236}">
                      <a16:creationId xmlns:a16="http://schemas.microsoft.com/office/drawing/2014/main" id="{1B7C79B5-C24F-B0C4-EB70-3676C9D0031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0768" name="Freeform 48">
                  <a:extLst>
                    <a:ext uri="{FF2B5EF4-FFF2-40B4-BE49-F238E27FC236}">
                      <a16:creationId xmlns:a16="http://schemas.microsoft.com/office/drawing/2014/main" id="{E66CDAA1-9A87-562F-82F0-A325D5C5F04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0769" name="Freeform 49">
                  <a:extLst>
                    <a:ext uri="{FF2B5EF4-FFF2-40B4-BE49-F238E27FC236}">
                      <a16:creationId xmlns:a16="http://schemas.microsoft.com/office/drawing/2014/main" id="{DCEE0324-49EC-ADCA-6A39-0E6FE298035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0770" name="Freeform 50">
                  <a:extLst>
                    <a:ext uri="{FF2B5EF4-FFF2-40B4-BE49-F238E27FC236}">
                      <a16:creationId xmlns:a16="http://schemas.microsoft.com/office/drawing/2014/main" id="{0AE1699C-E579-8B7D-F623-A665BCB7761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0771" name="Freeform 51">
                  <a:extLst>
                    <a:ext uri="{FF2B5EF4-FFF2-40B4-BE49-F238E27FC236}">
                      <a16:creationId xmlns:a16="http://schemas.microsoft.com/office/drawing/2014/main" id="{82A78B2B-A3AA-D722-99E2-95909E56258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</p:grpSp>
        <p:sp>
          <p:nvSpPr>
            <p:cNvPr id="30772" name="Line 52">
              <a:extLst>
                <a:ext uri="{FF2B5EF4-FFF2-40B4-BE49-F238E27FC236}">
                  <a16:creationId xmlns:a16="http://schemas.microsoft.com/office/drawing/2014/main" id="{CA8109FF-8492-9995-F31D-BE7A9E877B10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teaching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>
            <a:extLst>
              <a:ext uri="{FF2B5EF4-FFF2-40B4-BE49-F238E27FC236}">
                <a16:creationId xmlns:a16="http://schemas.microsoft.com/office/drawing/2014/main" id="{58518BAE-7163-3E02-44A4-B889255273D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66800" y="2362200"/>
            <a:ext cx="7010400" cy="2438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000" b="1" kern="10">
                <a:ln w="18000">
                  <a:solidFill>
                    <a:srgbClr val="000000"/>
                  </a:solidFill>
                  <a:miter lim="800000"/>
                  <a:headEnd/>
                  <a:tailEnd/>
                </a:ln>
                <a:noFill/>
                <a:effectLst>
                  <a:outerShdw dist="23000" dir="7020039" algn="tl" rotWithShape="0">
                    <a:srgbClr val="000000">
                      <a:alpha val="50000"/>
                    </a:srgbClr>
                  </a:outerShdw>
                </a:effectLst>
                <a:latin typeface="Algerian" panose="04020705040A02060702" pitchFamily="82" charset="0"/>
              </a:rPr>
              <a:t>LONG DIVISION </a:t>
            </a:r>
          </a:p>
          <a:p>
            <a:pPr algn="ctr"/>
            <a:r>
              <a:rPr lang="en-GB" sz="6000" b="1" kern="10">
                <a:ln w="18000">
                  <a:solidFill>
                    <a:srgbClr val="000000"/>
                  </a:solidFill>
                  <a:miter lim="800000"/>
                  <a:headEnd/>
                  <a:tailEnd/>
                </a:ln>
                <a:noFill/>
                <a:effectLst>
                  <a:outerShdw dist="23000" dir="7020039" algn="tl" rotWithShape="0">
                    <a:srgbClr val="000000">
                      <a:alpha val="50000"/>
                    </a:srgbClr>
                  </a:outerShdw>
                </a:effectLst>
                <a:latin typeface="Algerian" panose="04020705040A02060702" pitchFamily="82" charset="0"/>
              </a:rPr>
              <a:t>CAN BE EASY!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1DC7E17-0741-A5BB-A2E9-8FD9EE341E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-228600"/>
            <a:ext cx="6870700" cy="16002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9900CC"/>
                </a:solidFill>
              </a:rPr>
              <a:t>SUBTRACT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DA214FE-A10C-040D-FBF5-091BE3597D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Now that we know how many times 3 goes into 7, we have to </a:t>
            </a:r>
            <a:r>
              <a:rPr lang="en-US" altLang="en-US" sz="2800">
                <a:solidFill>
                  <a:srgbClr val="9900CC"/>
                </a:solidFill>
              </a:rPr>
              <a:t>subtract</a:t>
            </a:r>
            <a:r>
              <a:rPr lang="en-US" altLang="en-US" sz="2800"/>
              <a:t> to see the difference between the numbers:</a:t>
            </a:r>
          </a:p>
          <a:p>
            <a:pPr algn="ctr" eaLnBrk="1" hangingPunct="1">
              <a:lnSpc>
                <a:spcPct val="85000"/>
              </a:lnSpc>
              <a:buFontTx/>
              <a:buNone/>
            </a:pPr>
            <a:endParaRPr lang="en-US" altLang="en-US" sz="2800">
              <a:solidFill>
                <a:srgbClr val="FF0000"/>
              </a:solidFill>
            </a:endParaRPr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en-US" altLang="en-US" sz="2800"/>
              <a:t>2</a:t>
            </a:r>
            <a:r>
              <a:rPr lang="en-US" altLang="en-US" sz="2800" u="sng">
                <a:solidFill>
                  <a:srgbClr val="FF66FF"/>
                </a:solidFill>
              </a:rPr>
              <a:t>   </a:t>
            </a:r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en-US" altLang="en-US" sz="2800"/>
              <a:t>3 )</a:t>
            </a:r>
            <a:r>
              <a:rPr lang="en-US" altLang="en-US" sz="2800">
                <a:solidFill>
                  <a:srgbClr val="9900CC"/>
                </a:solidFill>
              </a:rPr>
              <a:t>7</a:t>
            </a:r>
            <a:r>
              <a:rPr lang="en-US" altLang="en-US" sz="2800"/>
              <a:t>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                                     </a:t>
            </a:r>
            <a:r>
              <a:rPr lang="en-US" altLang="en-US" sz="2800" u="sng">
                <a:solidFill>
                  <a:srgbClr val="9900CC"/>
                </a:solidFill>
              </a:rPr>
              <a:t>-6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rgbClr val="9900CC"/>
                </a:solidFill>
              </a:rPr>
              <a:t>                                     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Good!  We know 7 – 6 = 1.  Leave your 1 in it’s spot, because we’re going to use it for the</a:t>
            </a:r>
            <a:r>
              <a:rPr lang="en-US" altLang="en-US" sz="2800">
                <a:solidFill>
                  <a:srgbClr val="9900CC"/>
                </a:solidFill>
              </a:rPr>
              <a:t> </a:t>
            </a:r>
            <a:r>
              <a:rPr lang="en-US" altLang="en-US" sz="2800" b="1">
                <a:solidFill>
                  <a:srgbClr val="00FF00"/>
                </a:solidFill>
              </a:rPr>
              <a:t>bring down</a:t>
            </a:r>
            <a:r>
              <a:rPr lang="en-US" altLang="en-US" sz="2800" b="1"/>
              <a:t>!</a:t>
            </a:r>
            <a:endParaRPr lang="en-US" altLang="en-US" sz="2800"/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168D356C-7A9F-1F8D-562F-E31545E7ECD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276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9D3E406-21A4-E832-E413-F0B7845AD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-228600"/>
            <a:ext cx="6870700" cy="16002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BRING DOWN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ED493A7-8064-6583-8A9A-9C17D967E0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When you </a:t>
            </a:r>
            <a:r>
              <a:rPr lang="en-US" altLang="en-US" sz="2800" b="1">
                <a:solidFill>
                  <a:srgbClr val="00FF00"/>
                </a:solidFill>
              </a:rPr>
              <a:t>bring down</a:t>
            </a:r>
            <a:r>
              <a:rPr lang="en-US" altLang="en-US" sz="2800" b="1"/>
              <a:t>,</a:t>
            </a:r>
            <a:r>
              <a:rPr lang="en-US" altLang="en-US" sz="2800"/>
              <a:t> you’re moving the second part of your dividend into your workspace: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en-US" altLang="en-US" sz="2800"/>
              <a:t> 2</a:t>
            </a:r>
            <a:r>
              <a:rPr lang="en-US" altLang="en-US" sz="2800" u="sng">
                <a:solidFill>
                  <a:srgbClr val="FF66FF"/>
                </a:solidFill>
              </a:rPr>
              <a:t>   </a:t>
            </a:r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en-US" altLang="en-US" sz="2800"/>
              <a:t>3 )7</a:t>
            </a:r>
            <a:r>
              <a:rPr lang="en-US" altLang="en-US" sz="2800">
                <a:solidFill>
                  <a:srgbClr val="00FF00"/>
                </a:solidFill>
              </a:rPr>
              <a:t>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                                  </a:t>
            </a:r>
            <a:r>
              <a:rPr lang="en-US" altLang="en-US" sz="2800" u="sng"/>
              <a:t>-6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                     1</a:t>
            </a:r>
            <a:r>
              <a:rPr lang="en-US" altLang="en-US" sz="2800">
                <a:solidFill>
                  <a:srgbClr val="00FF00"/>
                </a:solidFill>
              </a:rPr>
              <a:t>4</a:t>
            </a:r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DDB1076A-A61A-DE5F-E158-6CF93A5D74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038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B9BC8719-AD8E-06D9-6E1C-7FA2E8BD30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4419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855909F-E120-2CBA-E90B-61C6BC60B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BRING DOWN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05C7B04-33C6-4058-6333-CAC79FF375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Wow!  You’ve just completed every step of </a:t>
            </a:r>
            <a:r>
              <a:rPr lang="en-US" altLang="en-US" sz="2800" b="1">
                <a:solidFill>
                  <a:srgbClr val="0000FF"/>
                </a:solidFill>
              </a:rPr>
              <a:t>D</a:t>
            </a:r>
            <a:r>
              <a:rPr lang="en-US" altLang="en-US" sz="2800" b="1">
                <a:solidFill>
                  <a:srgbClr val="FF0000"/>
                </a:solidFill>
              </a:rPr>
              <a:t>M</a:t>
            </a:r>
            <a:r>
              <a:rPr lang="en-US" altLang="en-US" sz="2800" b="1">
                <a:solidFill>
                  <a:srgbClr val="9900CC"/>
                </a:solidFill>
              </a:rPr>
              <a:t>S</a:t>
            </a:r>
            <a:r>
              <a:rPr lang="en-US" altLang="en-US" sz="2800" b="1">
                <a:solidFill>
                  <a:srgbClr val="00FF00"/>
                </a:solidFill>
              </a:rPr>
              <a:t>B! </a:t>
            </a:r>
            <a:r>
              <a:rPr lang="en-US" altLang="en-US" sz="2800"/>
              <a:t>But, wait!  There’s more!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                    2</a:t>
            </a:r>
            <a:r>
              <a:rPr lang="en-US" altLang="en-US" sz="2800" u="sng">
                <a:solidFill>
                  <a:srgbClr val="FF66FF"/>
                </a:solidFill>
              </a:rPr>
              <a:t>   </a:t>
            </a:r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en-US" altLang="en-US" sz="2800"/>
              <a:t>3 )74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                                  </a:t>
            </a:r>
            <a:r>
              <a:rPr lang="en-US" altLang="en-US" sz="2800" u="sng"/>
              <a:t>-6</a:t>
            </a:r>
            <a:r>
              <a:rPr lang="en-US" altLang="en-US" sz="2800"/>
              <a:t>                                                      				   </a:t>
            </a:r>
            <a:r>
              <a:rPr lang="en-US" altLang="en-US" sz="2800">
                <a:solidFill>
                  <a:srgbClr val="66FFFF"/>
                </a:solidFill>
              </a:rPr>
              <a:t>14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We now have a new number          and we have to start all over again…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F94FDAF2-ADA7-41FB-3129-0E6679127E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200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1" name="AutoShape 6">
            <a:extLst>
              <a:ext uri="{FF2B5EF4-FFF2-40B4-BE49-F238E27FC236}">
                <a16:creationId xmlns:a16="http://schemas.microsoft.com/office/drawing/2014/main" id="{211C14A2-8DDE-78F7-F5FB-FD65B388133D}"/>
              </a:ext>
            </a:extLst>
          </p:cNvPr>
          <p:cNvSpPr>
            <a:spLocks noChangeArrowheads="1"/>
          </p:cNvSpPr>
          <p:nvPr/>
        </p:nvSpPr>
        <p:spPr bwMode="auto">
          <a:xfrm rot="-5862411">
            <a:off x="5188744" y="3879056"/>
            <a:ext cx="1073150" cy="1087438"/>
          </a:xfrm>
          <a:prstGeom prst="curvedUpArrow">
            <a:avLst>
              <a:gd name="adj1" fmla="val 20000"/>
              <a:gd name="adj2" fmla="val 40000"/>
              <a:gd name="adj3" fmla="val 337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4FFBA43-B557-5B68-98EC-3FD1CD8CF0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6870700" cy="16002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DIVIDE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975CA62-B11B-87C1-B7D7-E96C039FC71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3776663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First, we want to </a:t>
            </a:r>
            <a:r>
              <a:rPr lang="en-US" altLang="en-US" sz="2400">
                <a:solidFill>
                  <a:srgbClr val="0000FF"/>
                </a:solidFill>
              </a:rPr>
              <a:t>DIVIDE.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Ask yourself:  “How many times can 3 go into 14?”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 </a:t>
            </a:r>
            <a:r>
              <a:rPr lang="en-US" altLang="en-US" sz="2400"/>
              <a:t>                  2</a:t>
            </a:r>
            <a:r>
              <a:rPr lang="en-US" altLang="en-US" sz="2400" u="sng">
                <a:solidFill>
                  <a:srgbClr val="FF66FF"/>
                </a:solidFill>
              </a:rPr>
              <a:t>   </a:t>
            </a:r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3</a:t>
            </a:r>
            <a:r>
              <a:rPr lang="en-US" altLang="en-US" sz="2400"/>
              <a:t> )74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                  </a:t>
            </a:r>
            <a:r>
              <a:rPr lang="en-US" altLang="en-US" sz="2400" u="sng"/>
              <a:t>-6</a:t>
            </a:r>
            <a:r>
              <a:rPr lang="en-US" altLang="en-US" sz="2400"/>
              <a:t>                                                      		 </a:t>
            </a:r>
            <a:r>
              <a:rPr lang="en-US" altLang="en-US" sz="2400">
                <a:solidFill>
                  <a:srgbClr val="0000FF"/>
                </a:solidFill>
              </a:rPr>
              <a:t>14</a:t>
            </a:r>
          </a:p>
        </p:txBody>
      </p:sp>
      <p:graphicFrame>
        <p:nvGraphicFramePr>
          <p:cNvPr id="16398" name="Group 14">
            <a:extLst>
              <a:ext uri="{FF2B5EF4-FFF2-40B4-BE49-F238E27FC236}">
                <a16:creationId xmlns:a16="http://schemas.microsoft.com/office/drawing/2014/main" id="{405E6394-1BB4-49E2-4919-AD136392A23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114800" y="1676400"/>
          <a:ext cx="5029200" cy="4529138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2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Think of your multiplication facts: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 x 1 =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 x 2 =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 x 3 = 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 x 4 = 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 x 5 = 15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Or, draw an array: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 O 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 O 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 O 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 O 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 O 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372" name="Line 12">
            <a:extLst>
              <a:ext uri="{FF2B5EF4-FFF2-40B4-BE49-F238E27FC236}">
                <a16:creationId xmlns:a16="http://schemas.microsoft.com/office/drawing/2014/main" id="{6399D53D-A69D-420F-4FDF-D958024ADCE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267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797B4EB-4ECB-AFC8-D4DC-074530D035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6870700" cy="16002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DIVIDE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1FD300E-5FC7-5A4F-A336-79D9CA1BC17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3776663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You want to find the closest number to 14 without going over!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In this case it’s 4 times because 3 x 4 is 12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5 times is too high since 3 x 5 = 15</a:t>
            </a:r>
          </a:p>
        </p:txBody>
      </p:sp>
      <p:graphicFrame>
        <p:nvGraphicFramePr>
          <p:cNvPr id="17425" name="Group 17">
            <a:extLst>
              <a:ext uri="{FF2B5EF4-FFF2-40B4-BE49-F238E27FC236}">
                <a16:creationId xmlns:a16="http://schemas.microsoft.com/office/drawing/2014/main" id="{BEC728B9-B010-431B-69F2-7245317CC733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191000" y="1371600"/>
          <a:ext cx="4419600" cy="4495800"/>
        </p:xfrm>
        <a:graphic>
          <a:graphicData uri="http://schemas.openxmlformats.org/drawingml/2006/table">
            <a:tbl>
              <a:tblPr/>
              <a:tblGrid>
                <a:gridCol w="2211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8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Think of your multiplication facts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 x 1 =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 x 2 =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 x 3 = 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 x 4 = 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 x 5 = 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Or, draw an array: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 O 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 O 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 O 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 O 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396" name="Line 13">
            <a:extLst>
              <a:ext uri="{FF2B5EF4-FFF2-40B4-BE49-F238E27FC236}">
                <a16:creationId xmlns:a16="http://schemas.microsoft.com/office/drawing/2014/main" id="{CF74F2B0-56E8-5FF5-1149-6E0B50D635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810000"/>
            <a:ext cx="13716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4EFFAA4-0A29-BE59-7263-92AC72B39F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DIVIDE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7E2A3D7-0AD6-97A9-5104-0DC959A77A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Now, place your 4 above the 4, because 3 goes into 14 four times.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                                   24</a:t>
            </a:r>
            <a:r>
              <a:rPr lang="en-US" altLang="en-US" sz="2400" u="sng">
                <a:solidFill>
                  <a:srgbClr val="FF66FF"/>
                </a:solidFill>
              </a:rPr>
              <a:t>   </a:t>
            </a:r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3</a:t>
            </a:r>
            <a:r>
              <a:rPr lang="en-US" altLang="en-US" sz="2400"/>
              <a:t> )74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                                        </a:t>
            </a:r>
            <a:r>
              <a:rPr lang="en-US" altLang="en-US" sz="2400" u="sng"/>
              <a:t>-6</a:t>
            </a:r>
            <a:r>
              <a:rPr lang="en-US" altLang="en-US" sz="2400"/>
              <a:t>                                                      		                      </a:t>
            </a:r>
            <a:r>
              <a:rPr lang="en-US" altLang="en-US" sz="2400">
                <a:solidFill>
                  <a:srgbClr val="0000FF"/>
                </a:solidFill>
              </a:rPr>
              <a:t>14</a:t>
            </a:r>
            <a:endParaRPr lang="en-US" altLang="en-US" sz="24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You’ve just completed the </a:t>
            </a:r>
            <a:r>
              <a:rPr lang="en-US" altLang="en-US" sz="2400" b="1">
                <a:solidFill>
                  <a:srgbClr val="0000FF"/>
                </a:solidFill>
              </a:rPr>
              <a:t>divide</a:t>
            </a:r>
            <a:r>
              <a:rPr lang="en-US" altLang="en-US" sz="2400" b="1"/>
              <a:t>.  </a:t>
            </a:r>
            <a:r>
              <a:rPr lang="en-US" altLang="en-US" sz="2400"/>
              <a:t>Now, we’ll move onto </a:t>
            </a:r>
            <a:r>
              <a:rPr lang="en-US" altLang="en-US" sz="2400" b="1">
                <a:solidFill>
                  <a:srgbClr val="FF0000"/>
                </a:solidFill>
              </a:rPr>
              <a:t>multiply</a:t>
            </a:r>
            <a:r>
              <a:rPr lang="en-US" altLang="en-US" sz="2400" b="1"/>
              <a:t>.</a:t>
            </a:r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D86D3A5F-A9F7-DA4C-44AE-A888384A2C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2971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515A7DF8-5138-E6B0-AFBD-7EE1E7E0B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590800"/>
            <a:ext cx="19812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66FF"/>
                </a:solidFill>
                <a:latin typeface="Arial" panose="020B0604020202020204" pitchFamily="34" charset="0"/>
              </a:rPr>
              <a:t>The 4 becomes the second part of your </a:t>
            </a:r>
            <a:r>
              <a:rPr lang="en-US" altLang="en-US" b="1">
                <a:solidFill>
                  <a:srgbClr val="FF66FF"/>
                </a:solidFill>
                <a:latin typeface="Bauhaus 93" panose="04030905020B02020C02" pitchFamily="82" charset="0"/>
              </a:rPr>
              <a:t>quotient.</a:t>
            </a:r>
            <a:r>
              <a:rPr lang="en-US" altLang="en-US" b="1">
                <a:solidFill>
                  <a:srgbClr val="FF66FF"/>
                </a:solidFill>
                <a:latin typeface="Arial" panose="020B0604020202020204" pitchFamily="34" charset="0"/>
              </a:rPr>
              <a:t>  You’re almost done!</a:t>
            </a:r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id="{64022FDE-7679-8841-6A0F-8F0367A508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200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15C24D0-7512-F74F-9937-35AF6992D9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MULTIPLY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9F825F7-1842-5D78-E645-7D0303C01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Next, you want to </a:t>
            </a:r>
            <a:r>
              <a:rPr lang="en-US" altLang="en-US" sz="2400" b="1">
                <a:solidFill>
                  <a:srgbClr val="FF0000"/>
                </a:solidFill>
              </a:rPr>
              <a:t>multiply</a:t>
            </a:r>
            <a:r>
              <a:rPr lang="en-US" altLang="en-US" sz="2400"/>
              <a:t> 3 times 4: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                                   2</a:t>
            </a:r>
            <a:r>
              <a:rPr lang="en-US" altLang="en-US" sz="2400">
                <a:solidFill>
                  <a:srgbClr val="FF0000"/>
                </a:solidFill>
              </a:rPr>
              <a:t>4</a:t>
            </a:r>
            <a:r>
              <a:rPr lang="en-US" altLang="en-US" sz="2400" u="sng">
                <a:solidFill>
                  <a:srgbClr val="FF66FF"/>
                </a:solidFill>
              </a:rPr>
              <a:t>   </a:t>
            </a:r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3</a:t>
            </a:r>
            <a:r>
              <a:rPr lang="en-US" altLang="en-US" sz="2400"/>
              <a:t> )74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                                        </a:t>
            </a:r>
            <a:r>
              <a:rPr lang="en-US" altLang="en-US" sz="2400" u="sng"/>
              <a:t>-6</a:t>
            </a:r>
            <a:r>
              <a:rPr lang="en-US" altLang="en-US" sz="2400"/>
              <a:t>                                                    		    		    14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3 x 4 = 12                             </a:t>
            </a:r>
            <a:r>
              <a:rPr lang="en-US" altLang="en-US" sz="2400">
                <a:solidFill>
                  <a:srgbClr val="FF0000"/>
                </a:solidFill>
              </a:rPr>
              <a:t>12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We do this because we said that 3 can go into 14 four times, but now we have to find out how close to 14 we can get.  So we </a:t>
            </a:r>
            <a:r>
              <a:rPr lang="en-US" altLang="en-US" sz="2400">
                <a:solidFill>
                  <a:srgbClr val="FF0000"/>
                </a:solidFill>
              </a:rPr>
              <a:t>multiply</a:t>
            </a:r>
            <a:r>
              <a:rPr lang="en-US" altLang="en-US" sz="2400"/>
              <a:t>!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2400"/>
          </a:p>
        </p:txBody>
      </p:sp>
      <p:sp>
        <p:nvSpPr>
          <p:cNvPr id="18436" name="Line 4">
            <a:extLst>
              <a:ext uri="{FF2B5EF4-FFF2-40B4-BE49-F238E27FC236}">
                <a16:creationId xmlns:a16="http://schemas.microsoft.com/office/drawing/2014/main" id="{089CA0FA-69FF-D1A4-7D94-811F84DCA75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590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7" name="Line 5">
            <a:extLst>
              <a:ext uri="{FF2B5EF4-FFF2-40B4-BE49-F238E27FC236}">
                <a16:creationId xmlns:a16="http://schemas.microsoft.com/office/drawing/2014/main" id="{BA6EB581-10D2-E6F6-A883-10E1E7E06D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7338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22333A8-968E-27D0-B7AB-956DEB1971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MULTIPLY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197F477-9968-A929-B9E4-5E55B1BCB5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/>
              <a:t>That was a really simple step!</a:t>
            </a:r>
          </a:p>
          <a:p>
            <a:pPr algn="ctr" eaLnBrk="1" hangingPunct="1">
              <a:buFontTx/>
              <a:buNone/>
            </a:pPr>
            <a:endParaRPr lang="en-US" altLang="en-US"/>
          </a:p>
          <a:p>
            <a:pPr algn="ctr" eaLnBrk="1" hangingPunct="1">
              <a:buFontTx/>
              <a:buNone/>
            </a:pPr>
            <a:r>
              <a:rPr lang="en-US" altLang="en-US"/>
              <a:t>Now, we want to move on to </a:t>
            </a:r>
            <a:r>
              <a:rPr lang="en-US" altLang="en-US">
                <a:solidFill>
                  <a:srgbClr val="9900CC"/>
                </a:solidFill>
              </a:rPr>
              <a:t>subtract</a:t>
            </a:r>
            <a:r>
              <a:rPr lang="en-US" altLang="en-US"/>
              <a:t>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878635D-11A2-20B4-1A2F-987C1D0D11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-304800"/>
            <a:ext cx="6870700" cy="16002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9900CC"/>
                </a:solidFill>
              </a:rPr>
              <a:t>SUBTRACT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163F37C-89FF-3C4C-824C-9B5C9ED0D0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Now that we know how many times 3 goes into 14, we have to </a:t>
            </a:r>
            <a:r>
              <a:rPr lang="en-US" altLang="en-US" sz="2400">
                <a:solidFill>
                  <a:srgbClr val="9900CC"/>
                </a:solidFill>
              </a:rPr>
              <a:t>subtract</a:t>
            </a:r>
            <a:r>
              <a:rPr lang="en-US" altLang="en-US" sz="2400"/>
              <a:t> to see the difference between the numbers: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					    24</a:t>
            </a:r>
            <a:r>
              <a:rPr lang="en-US" altLang="en-US" sz="2400" u="sng">
                <a:solidFill>
                  <a:srgbClr val="FF66FF"/>
                </a:solidFill>
              </a:rPr>
              <a:t>   </a:t>
            </a:r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en-US" altLang="en-US" sz="2400"/>
              <a:t>3 )74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                                           </a:t>
            </a:r>
            <a:r>
              <a:rPr lang="en-US" altLang="en-US" sz="2400" u="sng"/>
              <a:t>-6</a:t>
            </a:r>
            <a:r>
              <a:rPr lang="en-US" altLang="en-US" sz="2400"/>
              <a:t>                                                    		    		     </a:t>
            </a:r>
            <a:r>
              <a:rPr lang="en-US" altLang="en-US" sz="2400">
                <a:solidFill>
                  <a:srgbClr val="9900CC"/>
                </a:solidFill>
              </a:rPr>
              <a:t>14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9900CC"/>
                </a:solidFill>
              </a:rPr>
              <a:t>                                             </a:t>
            </a:r>
            <a:r>
              <a:rPr lang="en-US" altLang="en-US" sz="2400" u="sng">
                <a:solidFill>
                  <a:srgbClr val="9900CC"/>
                </a:solidFill>
              </a:rPr>
              <a:t>-12</a:t>
            </a:r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en-US" altLang="en-US" sz="2400">
                <a:solidFill>
                  <a:srgbClr val="9900CC"/>
                </a:solidFill>
              </a:rPr>
              <a:t>        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Good!  We know </a:t>
            </a:r>
            <a:r>
              <a:rPr lang="en-US" altLang="en-US" sz="2400">
                <a:solidFill>
                  <a:srgbClr val="9900CC"/>
                </a:solidFill>
              </a:rPr>
              <a:t>14-12 = 2</a:t>
            </a:r>
            <a:r>
              <a:rPr lang="en-US" altLang="en-US" sz="2400"/>
              <a:t>.  Leave your 2 in it’s spot, because we’re going to use it for the</a:t>
            </a:r>
            <a:r>
              <a:rPr lang="en-US" altLang="en-US" sz="2400">
                <a:solidFill>
                  <a:srgbClr val="9900CC"/>
                </a:solidFill>
              </a:rPr>
              <a:t> </a:t>
            </a:r>
            <a:r>
              <a:rPr lang="en-US" altLang="en-US" sz="2400" b="1">
                <a:solidFill>
                  <a:srgbClr val="00FF00"/>
                </a:solidFill>
              </a:rPr>
              <a:t>bring down</a:t>
            </a:r>
            <a:r>
              <a:rPr lang="en-US" altLang="en-US" sz="2400" b="1"/>
              <a:t>!</a:t>
            </a:r>
          </a:p>
        </p:txBody>
      </p:sp>
      <p:sp>
        <p:nvSpPr>
          <p:cNvPr id="20484" name="Line 4">
            <a:extLst>
              <a:ext uri="{FF2B5EF4-FFF2-40B4-BE49-F238E27FC236}">
                <a16:creationId xmlns:a16="http://schemas.microsoft.com/office/drawing/2014/main" id="{72C15DF6-198E-BA07-0080-A7DF9A8140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819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F12F4E3-5F3C-9AA5-C854-7EC2456D62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-304800"/>
            <a:ext cx="6870700" cy="16002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BRING DOWN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9E5A612-DBED-347E-73D0-09D37B522D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6962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When you </a:t>
            </a:r>
            <a:r>
              <a:rPr lang="en-US" altLang="en-US" sz="2000" b="1">
                <a:solidFill>
                  <a:srgbClr val="00FF00"/>
                </a:solidFill>
              </a:rPr>
              <a:t>bring down</a:t>
            </a:r>
            <a:r>
              <a:rPr lang="en-US" altLang="en-US" sz="2000" b="1"/>
              <a:t>,</a:t>
            </a:r>
            <a:r>
              <a:rPr lang="en-US" altLang="en-US" sz="2000"/>
              <a:t> you’re moving the next part of your dividend into your workspace: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                                	 24</a:t>
            </a:r>
            <a:r>
              <a:rPr lang="en-US" altLang="en-US" sz="2000" u="sng"/>
              <a:t>   </a:t>
            </a:r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en-US" altLang="en-US" sz="2000"/>
              <a:t>3 )74 </a:t>
            </a:r>
            <a:r>
              <a:rPr lang="en-US" altLang="en-US" sz="2000">
                <a:solidFill>
                  <a:srgbClr val="00FF00"/>
                </a:solidFill>
              </a:rPr>
              <a:t>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                                           </a:t>
            </a:r>
            <a:r>
              <a:rPr lang="en-US" altLang="en-US" sz="2000" u="sng"/>
              <a:t>-6</a:t>
            </a:r>
            <a:r>
              <a:rPr lang="en-US" altLang="en-US" sz="2000"/>
              <a:t>                                                    		    		 14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                                            </a:t>
            </a:r>
            <a:r>
              <a:rPr lang="en-US" altLang="en-US" sz="2000" u="sng"/>
              <a:t>-12</a:t>
            </a:r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en-US" altLang="en-US" sz="2000"/>
              <a:t>        2 </a:t>
            </a:r>
            <a:r>
              <a:rPr lang="en-US" altLang="en-US" sz="2000">
                <a:solidFill>
                  <a:srgbClr val="00FF00"/>
                </a:solidFill>
              </a:rPr>
              <a:t>?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endParaRPr lang="en-US" altLang="en-US" sz="2000"/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en-US" sz="2000"/>
              <a:t>But wait!!  There’s nothing to </a:t>
            </a:r>
            <a:r>
              <a:rPr lang="en-US" altLang="en-US" sz="2000" b="1">
                <a:solidFill>
                  <a:srgbClr val="00FF00"/>
                </a:solidFill>
              </a:rPr>
              <a:t>bring down!!  </a:t>
            </a:r>
            <a:r>
              <a:rPr lang="en-US" altLang="en-US" sz="2000"/>
              <a:t>This is OK!  You have no more numbers in your dividend to add to your workspace so you’re almost done!  If there was a third number in our dividend, then we would start </a:t>
            </a:r>
            <a:r>
              <a:rPr lang="en-US" altLang="en-US" sz="2000" b="1">
                <a:solidFill>
                  <a:srgbClr val="0000FF"/>
                </a:solidFill>
              </a:rPr>
              <a:t>D</a:t>
            </a:r>
            <a:r>
              <a:rPr lang="en-US" altLang="en-US" sz="2000" b="1">
                <a:solidFill>
                  <a:srgbClr val="FF0000"/>
                </a:solidFill>
              </a:rPr>
              <a:t>M</a:t>
            </a:r>
            <a:r>
              <a:rPr lang="en-US" altLang="en-US" sz="2000" b="1">
                <a:solidFill>
                  <a:srgbClr val="9900CC"/>
                </a:solidFill>
              </a:rPr>
              <a:t>S</a:t>
            </a:r>
            <a:r>
              <a:rPr lang="en-US" altLang="en-US" sz="2000" b="1">
                <a:solidFill>
                  <a:srgbClr val="00FF00"/>
                </a:solidFill>
              </a:rPr>
              <a:t>B</a:t>
            </a:r>
            <a:r>
              <a:rPr lang="en-US" altLang="en-US" sz="2000">
                <a:solidFill>
                  <a:srgbClr val="00FF00"/>
                </a:solidFill>
              </a:rPr>
              <a:t> </a:t>
            </a:r>
            <a:r>
              <a:rPr lang="en-US" altLang="en-US" sz="2000"/>
              <a:t>all over again!  You want to keep going until you have </a:t>
            </a:r>
            <a:r>
              <a:rPr lang="en-US" altLang="en-US" sz="2000" b="1"/>
              <a:t>nothing </a:t>
            </a:r>
            <a:r>
              <a:rPr lang="en-US" altLang="en-US" sz="2000"/>
              <a:t>to bring down.</a:t>
            </a:r>
            <a:endParaRPr lang="en-US" altLang="en-US" sz="2000">
              <a:solidFill>
                <a:srgbClr val="00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/>
          </a:p>
        </p:txBody>
      </p:sp>
      <p:sp>
        <p:nvSpPr>
          <p:cNvPr id="21508" name="Line 4">
            <a:extLst>
              <a:ext uri="{FF2B5EF4-FFF2-40B4-BE49-F238E27FC236}">
                <a16:creationId xmlns:a16="http://schemas.microsoft.com/office/drawing/2014/main" id="{D99ED62E-5BA0-7C42-82EC-6AF8B5E822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09" name="Line 5">
            <a:extLst>
              <a:ext uri="{FF2B5EF4-FFF2-40B4-BE49-F238E27FC236}">
                <a16:creationId xmlns:a16="http://schemas.microsoft.com/office/drawing/2014/main" id="{F46855A4-68E8-17F8-7B4A-D05650BA984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667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F4302388-09D2-FC6F-664A-E2DA1A2C5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28600"/>
            <a:ext cx="68707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Long Division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55B5E-80A6-06A4-4AD3-FED4A7BE9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219200"/>
            <a:ext cx="7696200" cy="3962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dirty="0">
                <a:solidFill>
                  <a:srgbClr val="0000FF"/>
                </a:solidFill>
              </a:rPr>
              <a:t>L.O - </a:t>
            </a:r>
            <a:r>
              <a:rPr lang="en-GB" dirty="0">
                <a:solidFill>
                  <a:schemeClr val="accent6"/>
                </a:solidFill>
              </a:rPr>
              <a:t>To know how to use </a:t>
            </a:r>
            <a:r>
              <a:rPr lang="en-GB" dirty="0">
                <a:solidFill>
                  <a:srgbClr val="0000FF"/>
                </a:solidFill>
              </a:rPr>
              <a:t>D</a:t>
            </a:r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>
                <a:solidFill>
                  <a:srgbClr val="9900CC"/>
                </a:solidFill>
              </a:rPr>
              <a:t>S</a:t>
            </a:r>
            <a:r>
              <a:rPr lang="en-GB" dirty="0">
                <a:solidFill>
                  <a:srgbClr val="00FF00"/>
                </a:solidFill>
              </a:rPr>
              <a:t>B</a:t>
            </a:r>
            <a:r>
              <a:rPr lang="en-GB" dirty="0">
                <a:solidFill>
                  <a:schemeClr val="accent6"/>
                </a:solidFill>
              </a:rPr>
              <a:t> to work out long division.</a:t>
            </a:r>
          </a:p>
          <a:p>
            <a:pPr eaLnBrk="1" hangingPunct="1">
              <a:buFontTx/>
              <a:buNone/>
              <a:defRPr/>
            </a:pPr>
            <a:r>
              <a:rPr lang="en-GB" dirty="0">
                <a:solidFill>
                  <a:srgbClr val="0000FF"/>
                </a:solidFill>
              </a:rPr>
              <a:t>R.T-</a:t>
            </a:r>
            <a:r>
              <a:rPr lang="en-GB" dirty="0">
                <a:solidFill>
                  <a:srgbClr val="0033CC"/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GB" sz="1100" dirty="0">
                <a:solidFill>
                  <a:srgbClr val="0033CC"/>
                </a:solidFill>
              </a:rPr>
              <a:t>(Remember To)</a:t>
            </a:r>
          </a:p>
          <a:p>
            <a:pPr eaLnBrk="1" hangingPunct="1">
              <a:buFontTx/>
              <a:buNone/>
              <a:defRPr/>
            </a:pPr>
            <a:r>
              <a:rPr lang="en-GB" dirty="0">
                <a:solidFill>
                  <a:srgbClr val="0000FF"/>
                </a:solidFill>
              </a:rPr>
              <a:t>D</a:t>
            </a:r>
            <a:r>
              <a:rPr lang="en-GB" dirty="0">
                <a:solidFill>
                  <a:schemeClr val="accent6"/>
                </a:solidFill>
              </a:rPr>
              <a:t>ivide</a:t>
            </a:r>
          </a:p>
          <a:p>
            <a:pPr eaLnBrk="1" hangingPunct="1">
              <a:buFontTx/>
              <a:buNone/>
              <a:defRPr/>
            </a:pPr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>
                <a:solidFill>
                  <a:schemeClr val="accent6"/>
                </a:solidFill>
              </a:rPr>
              <a:t>ultiply</a:t>
            </a:r>
          </a:p>
          <a:p>
            <a:pPr eaLnBrk="1" hangingPunct="1">
              <a:buFontTx/>
              <a:buNone/>
              <a:defRPr/>
            </a:pPr>
            <a:r>
              <a:rPr lang="en-GB" dirty="0">
                <a:solidFill>
                  <a:srgbClr val="9900CC"/>
                </a:solidFill>
              </a:rPr>
              <a:t>S</a:t>
            </a:r>
            <a:r>
              <a:rPr lang="en-GB" dirty="0">
                <a:solidFill>
                  <a:schemeClr val="accent6"/>
                </a:solidFill>
              </a:rPr>
              <a:t>ubtract</a:t>
            </a:r>
          </a:p>
          <a:p>
            <a:pPr eaLnBrk="1" hangingPunct="1">
              <a:buFontTx/>
              <a:buNone/>
              <a:defRPr/>
            </a:pPr>
            <a:r>
              <a:rPr lang="en-GB" dirty="0">
                <a:solidFill>
                  <a:srgbClr val="00FF00"/>
                </a:solidFill>
              </a:rPr>
              <a:t>B</a:t>
            </a:r>
            <a:r>
              <a:rPr lang="en-GB" dirty="0">
                <a:solidFill>
                  <a:schemeClr val="accent6"/>
                </a:solidFill>
              </a:rPr>
              <a:t>ring Down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D4EEF33-1AB6-47A0-92B3-6F7BCE45C6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6600"/>
                </a:solidFill>
              </a:rPr>
              <a:t>REMAINDER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6EA8F87-1CEC-8669-8FC5-6029B17502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The </a:t>
            </a:r>
            <a:r>
              <a:rPr lang="en-US" altLang="en-US" sz="2000" b="1">
                <a:solidFill>
                  <a:srgbClr val="FF6600"/>
                </a:solidFill>
              </a:rPr>
              <a:t>remainder</a:t>
            </a:r>
            <a:r>
              <a:rPr lang="en-US" altLang="en-US" sz="2000"/>
              <a:t> is what you have left over (or what is remaining) after you have nothing to bring down: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                                              24     </a:t>
            </a:r>
            <a:r>
              <a:rPr lang="en-US" altLang="en-US" sz="2000">
                <a:solidFill>
                  <a:srgbClr val="FF6600"/>
                </a:solidFill>
              </a:rPr>
              <a:t>R - 2</a:t>
            </a:r>
            <a:endParaRPr lang="en-US" altLang="en-US" sz="2000" u="sng">
              <a:solidFill>
                <a:srgbClr val="FF6600"/>
              </a:solidFill>
            </a:endParaRPr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en-US" altLang="en-US" sz="2000"/>
              <a:t>3 )74 </a:t>
            </a:r>
            <a:endParaRPr lang="en-US" altLang="en-US" sz="2000">
              <a:solidFill>
                <a:srgbClr val="00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                                            </a:t>
            </a:r>
            <a:r>
              <a:rPr lang="en-US" altLang="en-US" sz="2000" u="sng"/>
              <a:t>-6</a:t>
            </a:r>
            <a:r>
              <a:rPr lang="en-US" altLang="en-US" sz="2000"/>
              <a:t>                                                    		    		   14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                                              </a:t>
            </a:r>
            <a:r>
              <a:rPr lang="en-US" altLang="en-US" sz="2000" u="sng"/>
              <a:t>-12</a:t>
            </a:r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en-US" altLang="en-US" sz="2000"/>
              <a:t>        </a:t>
            </a:r>
            <a:r>
              <a:rPr lang="en-US" altLang="en-US" sz="2000">
                <a:solidFill>
                  <a:srgbClr val="FF6600"/>
                </a:solidFill>
              </a:rPr>
              <a:t>2</a:t>
            </a:r>
            <a:r>
              <a:rPr lang="en-US" altLang="en-US" sz="2000"/>
              <a:t> </a:t>
            </a:r>
            <a:endParaRPr lang="en-US" altLang="en-US" sz="2000">
              <a:solidFill>
                <a:srgbClr val="00FF00"/>
              </a:solidFill>
            </a:endParaRPr>
          </a:p>
          <a:p>
            <a:pPr eaLnBrk="1" hangingPunct="1">
              <a:lnSpc>
                <a:spcPct val="85000"/>
              </a:lnSpc>
              <a:buFontTx/>
              <a:buNone/>
            </a:pPr>
            <a:endParaRPr lang="en-US" altLang="en-US" sz="2000"/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en-US" sz="2000"/>
              <a:t>In this problem, the </a:t>
            </a:r>
            <a:r>
              <a:rPr lang="en-US" altLang="en-US" sz="2000" b="1">
                <a:solidFill>
                  <a:srgbClr val="FF6600"/>
                </a:solidFill>
              </a:rPr>
              <a:t>remainder</a:t>
            </a:r>
            <a:r>
              <a:rPr lang="en-US" altLang="en-US" sz="2000" b="1" i="1"/>
              <a:t> </a:t>
            </a:r>
            <a:r>
              <a:rPr lang="en-US" altLang="en-US" sz="2000"/>
              <a:t>is 2  because 14-12 = 2.  Write your </a:t>
            </a:r>
            <a:r>
              <a:rPr lang="en-US" altLang="en-US" sz="2000" b="1">
                <a:solidFill>
                  <a:srgbClr val="FF6600"/>
                </a:solidFill>
              </a:rPr>
              <a:t>remainder</a:t>
            </a:r>
            <a:r>
              <a:rPr lang="en-US" altLang="en-US" sz="2000" b="1"/>
              <a:t> </a:t>
            </a:r>
            <a:r>
              <a:rPr lang="en-US" altLang="en-US" sz="2000"/>
              <a:t>next to your answer.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/>
          </a:p>
        </p:txBody>
      </p:sp>
      <p:sp>
        <p:nvSpPr>
          <p:cNvPr id="22532" name="AutoShape 5">
            <a:extLst>
              <a:ext uri="{FF2B5EF4-FFF2-40B4-BE49-F238E27FC236}">
                <a16:creationId xmlns:a16="http://schemas.microsoft.com/office/drawing/2014/main" id="{3FE25E76-4C69-54CD-50F4-6C4E3CFCF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124200"/>
            <a:ext cx="609600" cy="1524000"/>
          </a:xfrm>
          <a:custGeom>
            <a:avLst/>
            <a:gdLst>
              <a:gd name="T0" fmla="*/ 346826037 w 21600"/>
              <a:gd name="T1" fmla="*/ 0 h 21600"/>
              <a:gd name="T2" fmla="*/ 208086264 w 21600"/>
              <a:gd name="T3" fmla="*/ 2147483647 h 21600"/>
              <a:gd name="T4" fmla="*/ 0 w 21600"/>
              <a:gd name="T5" fmla="*/ 2147483647 h 21600"/>
              <a:gd name="T6" fmla="*/ 208086264 w 21600"/>
              <a:gd name="T7" fmla="*/ 2147483647 h 21600"/>
              <a:gd name="T8" fmla="*/ 416172528 w 21600"/>
              <a:gd name="T9" fmla="*/ 2147483647 h 21600"/>
              <a:gd name="T10" fmla="*/ 485542386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GB" altLang="en-US"/>
          </a:p>
        </p:txBody>
      </p:sp>
      <p:sp>
        <p:nvSpPr>
          <p:cNvPr id="22533" name="Line 6">
            <a:extLst>
              <a:ext uri="{FF2B5EF4-FFF2-40B4-BE49-F238E27FC236}">
                <a16:creationId xmlns:a16="http://schemas.microsoft.com/office/drawing/2014/main" id="{B35D2165-1E4A-7B7A-E365-1A46B51BE4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971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7FBA3A24-4274-BBD0-D308-77740E4DC9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Here is what your division problem should look like: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                     24     R - 2</a:t>
            </a:r>
            <a:endParaRPr lang="en-US" altLang="en-US" sz="2800" u="sng"/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en-US" altLang="en-US" sz="2800"/>
              <a:t>3 )74 </a:t>
            </a:r>
            <a:endParaRPr lang="en-US" altLang="en-US" sz="2800">
              <a:solidFill>
                <a:srgbClr val="00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                   </a:t>
            </a:r>
            <a:r>
              <a:rPr lang="en-US" altLang="en-US" sz="2800" u="sng"/>
              <a:t>-6</a:t>
            </a:r>
            <a:r>
              <a:rPr lang="en-US" altLang="en-US" sz="2800"/>
              <a:t>                                                    		    		  14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                    </a:t>
            </a:r>
            <a:r>
              <a:rPr lang="en-US" altLang="en-US" sz="2800" u="sng"/>
              <a:t>-12</a:t>
            </a:r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en-US" altLang="en-US" sz="2800"/>
              <a:t>        2 </a:t>
            </a:r>
            <a:endParaRPr lang="en-US" altLang="en-US" sz="2800">
              <a:solidFill>
                <a:srgbClr val="00FF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  <p:sp>
        <p:nvSpPr>
          <p:cNvPr id="23555" name="Line 4">
            <a:extLst>
              <a:ext uri="{FF2B5EF4-FFF2-40B4-BE49-F238E27FC236}">
                <a16:creationId xmlns:a16="http://schemas.microsoft.com/office/drawing/2014/main" id="{EE809B9F-24CA-CB86-AD11-9A9577E866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124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980D8265-7DD5-7080-EB01-1496BFB3BF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9906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>
                <a:solidFill>
                  <a:srgbClr val="0000FF"/>
                </a:solidFill>
              </a:rPr>
              <a:t>D</a:t>
            </a:r>
            <a:r>
              <a:rPr lang="en-US" altLang="en-US" sz="2800" b="1">
                <a:solidFill>
                  <a:srgbClr val="FF0000"/>
                </a:solidFill>
              </a:rPr>
              <a:t>M</a:t>
            </a:r>
            <a:r>
              <a:rPr lang="en-US" altLang="en-US" sz="2800" b="1">
                <a:solidFill>
                  <a:srgbClr val="9900CC"/>
                </a:solidFill>
              </a:rPr>
              <a:t>S</a:t>
            </a:r>
            <a:r>
              <a:rPr lang="en-US" altLang="en-US" sz="2800" b="1">
                <a:solidFill>
                  <a:srgbClr val="00FF00"/>
                </a:solidFill>
              </a:rPr>
              <a:t>B </a:t>
            </a:r>
            <a:r>
              <a:rPr lang="en-US" altLang="en-US" sz="2800"/>
              <a:t>is the order of operations for division.  It stands for </a:t>
            </a:r>
            <a:r>
              <a:rPr lang="en-US" altLang="en-US" sz="2800" b="1">
                <a:solidFill>
                  <a:srgbClr val="0000FF"/>
                </a:solidFill>
              </a:rPr>
              <a:t>D</a:t>
            </a:r>
            <a:r>
              <a:rPr lang="en-US" altLang="en-US" sz="2800">
                <a:solidFill>
                  <a:srgbClr val="0000FF"/>
                </a:solidFill>
              </a:rPr>
              <a:t>ivide</a:t>
            </a:r>
            <a:r>
              <a:rPr lang="en-US" altLang="en-US" sz="2800" b="1"/>
              <a:t>, </a:t>
            </a:r>
            <a:r>
              <a:rPr lang="en-US" altLang="en-US" sz="2800" b="1">
                <a:solidFill>
                  <a:srgbClr val="FF0000"/>
                </a:solidFill>
              </a:rPr>
              <a:t>M</a:t>
            </a:r>
            <a:r>
              <a:rPr lang="en-US" altLang="en-US" sz="2800">
                <a:solidFill>
                  <a:srgbClr val="FF0000"/>
                </a:solidFill>
              </a:rPr>
              <a:t>ultiply</a:t>
            </a:r>
            <a:r>
              <a:rPr lang="en-US" altLang="en-US" sz="2800" b="1"/>
              <a:t>, </a:t>
            </a:r>
            <a:r>
              <a:rPr lang="en-US" altLang="en-US" sz="2800" b="1">
                <a:solidFill>
                  <a:srgbClr val="9900CC"/>
                </a:solidFill>
              </a:rPr>
              <a:t>S</a:t>
            </a:r>
            <a:r>
              <a:rPr lang="en-US" altLang="en-US" sz="2800">
                <a:solidFill>
                  <a:srgbClr val="9900CC"/>
                </a:solidFill>
              </a:rPr>
              <a:t>ubtract</a:t>
            </a:r>
            <a:r>
              <a:rPr lang="en-US" altLang="en-US" sz="2800" b="1"/>
              <a:t>, </a:t>
            </a:r>
            <a:r>
              <a:rPr lang="en-US" altLang="en-US" sz="2800" b="1">
                <a:solidFill>
                  <a:srgbClr val="00FF00"/>
                </a:solidFill>
              </a:rPr>
              <a:t>B</a:t>
            </a:r>
            <a:r>
              <a:rPr lang="en-US" altLang="en-US" sz="2800">
                <a:solidFill>
                  <a:srgbClr val="00FF00"/>
                </a:solidFill>
              </a:rPr>
              <a:t>ring</a:t>
            </a:r>
            <a:r>
              <a:rPr lang="en-US" altLang="en-US" sz="2800" b="1">
                <a:solidFill>
                  <a:srgbClr val="00FF00"/>
                </a:solidFill>
              </a:rPr>
              <a:t> </a:t>
            </a:r>
            <a:r>
              <a:rPr lang="en-US" altLang="en-US" sz="2800">
                <a:solidFill>
                  <a:srgbClr val="00FF00"/>
                </a:solidFill>
              </a:rPr>
              <a:t>Down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</a:t>
            </a:r>
            <a:r>
              <a:rPr lang="en-US" altLang="en-US" sz="2800" b="1">
                <a:solidFill>
                  <a:srgbClr val="FF66FF"/>
                </a:solidFill>
              </a:rPr>
              <a:t>divisor</a:t>
            </a:r>
            <a:r>
              <a:rPr lang="en-US" altLang="en-US" sz="2800"/>
              <a:t> is the number of groups we are dividing into or the number we are dividing by. In 2)81  </a:t>
            </a:r>
            <a:r>
              <a:rPr lang="en-US" altLang="en-US" sz="2800">
                <a:solidFill>
                  <a:srgbClr val="FF66FF"/>
                </a:solidFill>
              </a:rPr>
              <a:t>2</a:t>
            </a:r>
            <a:r>
              <a:rPr lang="en-US" altLang="en-US" sz="2800"/>
              <a:t> is the </a:t>
            </a:r>
            <a:r>
              <a:rPr lang="en-US" altLang="en-US" sz="2800" b="1">
                <a:solidFill>
                  <a:srgbClr val="FF66FF"/>
                </a:solidFill>
              </a:rPr>
              <a:t>divisor</a:t>
            </a:r>
            <a:r>
              <a:rPr lang="en-US" altLang="en-US" sz="280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</a:t>
            </a:r>
            <a:r>
              <a:rPr lang="en-US" altLang="en-US" sz="2800" b="1">
                <a:solidFill>
                  <a:srgbClr val="FF66FF"/>
                </a:solidFill>
              </a:rPr>
              <a:t>dividend</a:t>
            </a:r>
            <a:r>
              <a:rPr lang="en-US" altLang="en-US" sz="2800"/>
              <a:t> is the number we break into groups. In 2)81  </a:t>
            </a:r>
            <a:r>
              <a:rPr lang="en-US" altLang="en-US" sz="2800">
                <a:solidFill>
                  <a:srgbClr val="FF66FF"/>
                </a:solidFill>
              </a:rPr>
              <a:t>81 </a:t>
            </a:r>
            <a:r>
              <a:rPr lang="en-US" altLang="en-US" sz="2800"/>
              <a:t>is the </a:t>
            </a:r>
            <a:r>
              <a:rPr lang="en-US" altLang="en-US" sz="2800" b="1">
                <a:solidFill>
                  <a:srgbClr val="FF66FF"/>
                </a:solidFill>
              </a:rPr>
              <a:t>dividend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</a:t>
            </a:r>
            <a:r>
              <a:rPr lang="en-US" altLang="en-US" sz="2800" b="1">
                <a:solidFill>
                  <a:srgbClr val="FF66FF"/>
                </a:solidFill>
              </a:rPr>
              <a:t>quotient</a:t>
            </a:r>
            <a:r>
              <a:rPr lang="en-US" altLang="en-US" sz="2800"/>
              <a:t> is the answer in division.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Remember!  You want to keep going until              you have </a:t>
            </a:r>
            <a:r>
              <a:rPr lang="en-US" altLang="en-US" sz="2800" b="1"/>
              <a:t>nothing </a:t>
            </a:r>
            <a:r>
              <a:rPr lang="en-US" altLang="en-US" sz="2800"/>
              <a:t>to </a:t>
            </a:r>
            <a:r>
              <a:rPr lang="en-US" altLang="en-US" sz="2800" b="1">
                <a:solidFill>
                  <a:srgbClr val="00FF00"/>
                </a:solidFill>
              </a:rPr>
              <a:t>bring down</a:t>
            </a:r>
            <a:r>
              <a:rPr lang="en-US" altLang="en-US" sz="280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24579" name="Line 5">
            <a:extLst>
              <a:ext uri="{FF2B5EF4-FFF2-40B4-BE49-F238E27FC236}">
                <a16:creationId xmlns:a16="http://schemas.microsoft.com/office/drawing/2014/main" id="{F9FFAC02-F642-6E1A-E821-2727DAA286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048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0" name="Line 6">
            <a:extLst>
              <a:ext uri="{FF2B5EF4-FFF2-40B4-BE49-F238E27FC236}">
                <a16:creationId xmlns:a16="http://schemas.microsoft.com/office/drawing/2014/main" id="{C8F4CF35-884C-96E3-CCA6-B720695B13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886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1" name="WordArt 7">
            <a:extLst>
              <a:ext uri="{FF2B5EF4-FFF2-40B4-BE49-F238E27FC236}">
                <a16:creationId xmlns:a16="http://schemas.microsoft.com/office/drawing/2014/main" id="{6E73840D-2FAB-A3E9-D9B7-3013F7CEE43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76400" y="0"/>
            <a:ext cx="5791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</a:rPr>
              <a:t>Let's Review!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CAB0CC7-9C70-24E6-C1B3-6D9D6B873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 It Yourself!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0B1D0EA-D0E5-0318-6B35-F9AE8051946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7624763" cy="1601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Now, try these problems on your own!  Remember </a:t>
            </a:r>
            <a:r>
              <a:rPr lang="en-US" altLang="en-US" sz="2400" b="1">
                <a:solidFill>
                  <a:srgbClr val="0000FF"/>
                </a:solidFill>
              </a:rPr>
              <a:t>D</a:t>
            </a:r>
            <a:r>
              <a:rPr lang="en-US" altLang="en-US" sz="2400" b="1">
                <a:solidFill>
                  <a:srgbClr val="FF0000"/>
                </a:solidFill>
              </a:rPr>
              <a:t>M</a:t>
            </a:r>
            <a:r>
              <a:rPr lang="en-US" altLang="en-US" sz="2400" b="1">
                <a:solidFill>
                  <a:srgbClr val="9900CC"/>
                </a:solidFill>
              </a:rPr>
              <a:t>S</a:t>
            </a:r>
            <a:r>
              <a:rPr lang="en-US" altLang="en-US" sz="2400" b="1">
                <a:solidFill>
                  <a:srgbClr val="00FF00"/>
                </a:solidFill>
              </a:rPr>
              <a:t>B.  </a:t>
            </a:r>
            <a:r>
              <a:rPr lang="en-US" altLang="en-US" sz="2400"/>
              <a:t>When you’re finished, move to the next slide to check your answers!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endParaRPr lang="en-US" altLang="en-US" sz="2400"/>
          </a:p>
        </p:txBody>
      </p:sp>
      <p:graphicFrame>
        <p:nvGraphicFramePr>
          <p:cNvPr id="25616" name="Group 16">
            <a:extLst>
              <a:ext uri="{FF2B5EF4-FFF2-40B4-BE49-F238E27FC236}">
                <a16:creationId xmlns:a16="http://schemas.microsoft.com/office/drawing/2014/main" id="{EEC4F4B0-E4D6-76ED-1B63-FA0A767E73A3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33400" y="3200400"/>
          <a:ext cx="8382000" cy="289560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9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5)62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2)78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7)92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4)45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Line 18">
            <a:extLst>
              <a:ext uri="{FF2B5EF4-FFF2-40B4-BE49-F238E27FC236}">
                <a16:creationId xmlns:a16="http://schemas.microsoft.com/office/drawing/2014/main" id="{C4D9DE48-410F-27AA-D35D-3D7274A550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810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17" name="Line 19">
            <a:extLst>
              <a:ext uri="{FF2B5EF4-FFF2-40B4-BE49-F238E27FC236}">
                <a16:creationId xmlns:a16="http://schemas.microsoft.com/office/drawing/2014/main" id="{A822CEE4-C0F2-43CE-96C1-2DE00C2887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810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18" name="Line 20">
            <a:extLst>
              <a:ext uri="{FF2B5EF4-FFF2-40B4-BE49-F238E27FC236}">
                <a16:creationId xmlns:a16="http://schemas.microsoft.com/office/drawing/2014/main" id="{03CC8E56-82DB-B2D3-D7FB-BEF508FAE35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810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19" name="Line 21">
            <a:extLst>
              <a:ext uri="{FF2B5EF4-FFF2-40B4-BE49-F238E27FC236}">
                <a16:creationId xmlns:a16="http://schemas.microsoft.com/office/drawing/2014/main" id="{1F177322-9028-1A2F-21E2-26E37EC31FC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3810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76" name="Group 28">
            <a:extLst>
              <a:ext uri="{FF2B5EF4-FFF2-40B4-BE49-F238E27FC236}">
                <a16:creationId xmlns:a16="http://schemas.microsoft.com/office/drawing/2014/main" id="{98B51E8F-D2BC-0128-C08E-3768EC9F29BD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2133600"/>
          <a:ext cx="8382000" cy="410210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0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12 r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5)62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39 r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2)78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13  r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7)92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 11 r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4)45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638" name="Line 16">
            <a:extLst>
              <a:ext uri="{FF2B5EF4-FFF2-40B4-BE49-F238E27FC236}">
                <a16:creationId xmlns:a16="http://schemas.microsoft.com/office/drawing/2014/main" id="{3671B187-F80C-6C71-3D5C-6884990690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743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9" name="Line 17">
            <a:extLst>
              <a:ext uri="{FF2B5EF4-FFF2-40B4-BE49-F238E27FC236}">
                <a16:creationId xmlns:a16="http://schemas.microsoft.com/office/drawing/2014/main" id="{F80CE293-1FDB-937B-43D7-C69DFF4920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743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0" name="Line 18">
            <a:extLst>
              <a:ext uri="{FF2B5EF4-FFF2-40B4-BE49-F238E27FC236}">
                <a16:creationId xmlns:a16="http://schemas.microsoft.com/office/drawing/2014/main" id="{73D42747-DF58-283F-0703-84F6D9D1D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2743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1" name="Line 19">
            <a:extLst>
              <a:ext uri="{FF2B5EF4-FFF2-40B4-BE49-F238E27FC236}">
                <a16:creationId xmlns:a16="http://schemas.microsoft.com/office/drawing/2014/main" id="{D70141C9-DA8C-06C2-9E7F-840040B4534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743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2" name="Rectangle 21">
            <a:extLst>
              <a:ext uri="{FF2B5EF4-FFF2-40B4-BE49-F238E27FC236}">
                <a16:creationId xmlns:a16="http://schemas.microsoft.com/office/drawing/2014/main" id="{9EA032A4-3FA2-1ADC-3693-D5F7C201C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Check Yourself!</a:t>
            </a:r>
          </a:p>
        </p:txBody>
      </p:sp>
      <p:sp>
        <p:nvSpPr>
          <p:cNvPr id="26643" name="Line 23">
            <a:extLst>
              <a:ext uri="{FF2B5EF4-FFF2-40B4-BE49-F238E27FC236}">
                <a16:creationId xmlns:a16="http://schemas.microsoft.com/office/drawing/2014/main" id="{8D834941-17BD-216A-90A5-E01A370092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048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4" name="Line 24">
            <a:extLst>
              <a:ext uri="{FF2B5EF4-FFF2-40B4-BE49-F238E27FC236}">
                <a16:creationId xmlns:a16="http://schemas.microsoft.com/office/drawing/2014/main" id="{0AD7A84B-F41B-09A5-9E14-C54DC7CEA1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1242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5" name="Line 25">
            <a:extLst>
              <a:ext uri="{FF2B5EF4-FFF2-40B4-BE49-F238E27FC236}">
                <a16:creationId xmlns:a16="http://schemas.microsoft.com/office/drawing/2014/main" id="{E8B96DD0-AE9B-9CCF-4B00-F3AB0362069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1242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6" name="Line 26">
            <a:extLst>
              <a:ext uri="{FF2B5EF4-FFF2-40B4-BE49-F238E27FC236}">
                <a16:creationId xmlns:a16="http://schemas.microsoft.com/office/drawing/2014/main" id="{42A6EE35-F4C2-049A-BC31-4C8F7DE49DE2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7200" y="31242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57829029-80DC-1564-F196-A72D908AC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6962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You did a really awesome job with </a:t>
            </a:r>
            <a:r>
              <a:rPr lang="en-US" altLang="en-US" b="1">
                <a:solidFill>
                  <a:srgbClr val="0000FF"/>
                </a:solidFill>
              </a:rPr>
              <a:t>D</a:t>
            </a:r>
            <a:r>
              <a:rPr lang="en-US" altLang="en-US" b="1">
                <a:solidFill>
                  <a:srgbClr val="FF0000"/>
                </a:solidFill>
              </a:rPr>
              <a:t>M</a:t>
            </a:r>
            <a:r>
              <a:rPr lang="en-US" altLang="en-US" b="1">
                <a:solidFill>
                  <a:srgbClr val="9900CC"/>
                </a:solidFill>
              </a:rPr>
              <a:t>S</a:t>
            </a:r>
            <a:r>
              <a:rPr lang="en-US" altLang="en-US" b="1">
                <a:solidFill>
                  <a:srgbClr val="00FF00"/>
                </a:solidFill>
              </a:rPr>
              <a:t>B.</a:t>
            </a:r>
            <a:r>
              <a:rPr lang="en-US" altLang="en-US" b="1"/>
              <a:t>  </a:t>
            </a:r>
            <a:r>
              <a:rPr lang="en-US" altLang="en-US"/>
              <a:t>Remember!  Long division can be easy!  And when you need a little help just think of </a:t>
            </a:r>
            <a:r>
              <a:rPr lang="en-US" altLang="en-US" b="1">
                <a:solidFill>
                  <a:srgbClr val="0000FF"/>
                </a:solidFill>
              </a:rPr>
              <a:t>D</a:t>
            </a:r>
            <a:r>
              <a:rPr lang="en-US" altLang="en-US" b="1">
                <a:solidFill>
                  <a:srgbClr val="FF0000"/>
                </a:solidFill>
              </a:rPr>
              <a:t>M</a:t>
            </a:r>
            <a:r>
              <a:rPr lang="en-US" altLang="en-US" b="1">
                <a:solidFill>
                  <a:srgbClr val="9900CC"/>
                </a:solidFill>
              </a:rPr>
              <a:t>S</a:t>
            </a:r>
            <a:r>
              <a:rPr lang="en-US" altLang="en-US" b="1">
                <a:solidFill>
                  <a:srgbClr val="00FF00"/>
                </a:solidFill>
              </a:rPr>
              <a:t>B: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b="1">
              <a:solidFill>
                <a:srgbClr val="00FF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b="1">
                <a:solidFill>
                  <a:srgbClr val="0000FF"/>
                </a:solidFill>
              </a:rPr>
              <a:t>D</a:t>
            </a:r>
            <a:r>
              <a:rPr lang="en-US" altLang="en-US">
                <a:solidFill>
                  <a:srgbClr val="0000FF"/>
                </a:solidFill>
              </a:rPr>
              <a:t>ivide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M</a:t>
            </a:r>
            <a:r>
              <a:rPr lang="en-US" altLang="en-US">
                <a:solidFill>
                  <a:srgbClr val="FF0000"/>
                </a:solidFill>
              </a:rPr>
              <a:t>ultiply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b="1">
                <a:solidFill>
                  <a:srgbClr val="9900CC"/>
                </a:solidFill>
              </a:rPr>
              <a:t>S</a:t>
            </a:r>
            <a:r>
              <a:rPr lang="en-US" altLang="en-US">
                <a:solidFill>
                  <a:srgbClr val="9900CC"/>
                </a:solidFill>
              </a:rPr>
              <a:t>ubtract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b="1">
                <a:solidFill>
                  <a:srgbClr val="00FF00"/>
                </a:solidFill>
              </a:rPr>
              <a:t>B</a:t>
            </a:r>
            <a:r>
              <a:rPr lang="en-US" altLang="en-US">
                <a:solidFill>
                  <a:srgbClr val="00FF00"/>
                </a:solidFill>
              </a:rPr>
              <a:t>ring Down</a:t>
            </a:r>
            <a:endParaRPr lang="en-US" altLang="en-US" b="1">
              <a:solidFill>
                <a:srgbClr val="00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b="1">
              <a:solidFill>
                <a:srgbClr val="00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b="1">
              <a:solidFill>
                <a:srgbClr val="00FF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4400" b="1"/>
          </a:p>
        </p:txBody>
      </p:sp>
      <p:sp>
        <p:nvSpPr>
          <p:cNvPr id="27651" name="WordArt 4">
            <a:extLst>
              <a:ext uri="{FF2B5EF4-FFF2-40B4-BE49-F238E27FC236}">
                <a16:creationId xmlns:a16="http://schemas.microsoft.com/office/drawing/2014/main" id="{B77E50AF-19E1-AA5E-7025-FAE11FCB5FF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19400" y="5715000"/>
            <a:ext cx="368617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i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Keep dividing!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6C3576B3-9973-1878-0928-C34FB2A45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Credits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ACC0C247-2CD5-2589-1CDC-9AEE6A79B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www.worldofteaching.com</a:t>
            </a:r>
            <a:endParaRPr lang="en-GB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http://www.worldofteaching.com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GB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DE0844A-0E16-A282-2BA3-6206D2A936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-228600"/>
            <a:ext cx="6870700" cy="16002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D</a:t>
            </a:r>
            <a:r>
              <a:rPr lang="en-US" altLang="en-US">
                <a:solidFill>
                  <a:srgbClr val="FF0000"/>
                </a:solidFill>
              </a:rPr>
              <a:t>M</a:t>
            </a:r>
            <a:r>
              <a:rPr lang="en-US" altLang="en-US">
                <a:solidFill>
                  <a:srgbClr val="9900CC"/>
                </a:solidFill>
              </a:rPr>
              <a:t>S</a:t>
            </a:r>
            <a:r>
              <a:rPr lang="en-US" altLang="en-US">
                <a:solidFill>
                  <a:srgbClr val="00FF00"/>
                </a:solidFill>
              </a:rPr>
              <a:t>B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A14705F-6A46-F959-0042-F69D609CE0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/>
              <a:t>What is DMSB?  You wonder?</a:t>
            </a:r>
          </a:p>
          <a:p>
            <a:pPr algn="ctr" eaLnBrk="1" hangingPunct="1">
              <a:buFontTx/>
              <a:buNone/>
            </a:pPr>
            <a:r>
              <a:rPr lang="en-US" altLang="en-US"/>
              <a:t>This stands for the order of long division</a:t>
            </a:r>
          </a:p>
          <a:p>
            <a:pPr algn="ctr" eaLnBrk="1" hangingPunct="1">
              <a:buFontTx/>
              <a:buNone/>
            </a:pPr>
            <a:endParaRPr lang="en-US" altLang="en-US" b="1"/>
          </a:p>
          <a:p>
            <a:pPr algn="ctr" eaLnBrk="1" hangingPunct="1">
              <a:buFontTx/>
              <a:buNone/>
            </a:pPr>
            <a:r>
              <a:rPr lang="en-US" altLang="en-US" b="1">
                <a:solidFill>
                  <a:srgbClr val="0000FF"/>
                </a:solidFill>
              </a:rPr>
              <a:t>D</a:t>
            </a:r>
            <a:r>
              <a:rPr lang="en-US" altLang="en-US">
                <a:solidFill>
                  <a:srgbClr val="0000FF"/>
                </a:solidFill>
              </a:rPr>
              <a:t>ivide</a:t>
            </a:r>
          </a:p>
          <a:p>
            <a:pPr algn="ctr" eaLnBrk="1" hangingPunct="1"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M</a:t>
            </a:r>
            <a:r>
              <a:rPr lang="en-US" altLang="en-US">
                <a:solidFill>
                  <a:srgbClr val="FF0000"/>
                </a:solidFill>
              </a:rPr>
              <a:t>ultiply</a:t>
            </a:r>
          </a:p>
          <a:p>
            <a:pPr algn="ctr" eaLnBrk="1" hangingPunct="1">
              <a:buFontTx/>
              <a:buNone/>
            </a:pPr>
            <a:r>
              <a:rPr lang="en-US" altLang="en-US" b="1">
                <a:solidFill>
                  <a:srgbClr val="9900CC"/>
                </a:solidFill>
              </a:rPr>
              <a:t>S</a:t>
            </a:r>
            <a:r>
              <a:rPr lang="en-US" altLang="en-US">
                <a:solidFill>
                  <a:srgbClr val="9900CC"/>
                </a:solidFill>
              </a:rPr>
              <a:t>ubtract</a:t>
            </a:r>
          </a:p>
          <a:p>
            <a:pPr algn="ctr" eaLnBrk="1" hangingPunct="1">
              <a:buFontTx/>
              <a:buNone/>
            </a:pPr>
            <a:r>
              <a:rPr lang="en-US" altLang="en-US" b="1">
                <a:solidFill>
                  <a:srgbClr val="00FF00"/>
                </a:solidFill>
              </a:rPr>
              <a:t>B</a:t>
            </a:r>
            <a:r>
              <a:rPr lang="en-US" altLang="en-US">
                <a:solidFill>
                  <a:srgbClr val="00FF00"/>
                </a:solidFill>
              </a:rPr>
              <a:t>ring Down</a:t>
            </a:r>
            <a:endParaRPr lang="en-US" altLang="en-US" b="1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2F97DDA-7523-AFF5-61A8-CAD0B6D07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09600"/>
          </a:xfrm>
        </p:spPr>
        <p:txBody>
          <a:bodyPr/>
          <a:lstStyle/>
          <a:p>
            <a:pPr eaLnBrk="1" hangingPunct="1"/>
            <a:r>
              <a:rPr lang="en-US" altLang="en-US"/>
              <a:t>Long Division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A619ED7-729A-A4BA-624F-DB2BBB0E10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Take a look at this division problem: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3 )74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Looks scary, huh?  Well, when you use </a:t>
            </a:r>
            <a:r>
              <a:rPr lang="en-US" altLang="en-US" b="1">
                <a:solidFill>
                  <a:srgbClr val="0000FF"/>
                </a:solidFill>
              </a:rPr>
              <a:t>D</a:t>
            </a:r>
            <a:r>
              <a:rPr lang="en-US" altLang="en-US" b="1">
                <a:solidFill>
                  <a:srgbClr val="FF0000"/>
                </a:solidFill>
              </a:rPr>
              <a:t>M</a:t>
            </a:r>
            <a:r>
              <a:rPr lang="en-US" altLang="en-US" b="1">
                <a:solidFill>
                  <a:srgbClr val="9900CC"/>
                </a:solidFill>
              </a:rPr>
              <a:t>S</a:t>
            </a:r>
            <a:r>
              <a:rPr lang="en-US" altLang="en-US" b="1">
                <a:solidFill>
                  <a:srgbClr val="00FF00"/>
                </a:solidFill>
              </a:rPr>
              <a:t>B </a:t>
            </a:r>
            <a:r>
              <a:rPr lang="en-US" altLang="en-US"/>
              <a:t>It can be simple.  Move to the next slide to get started!</a:t>
            </a:r>
          </a:p>
        </p:txBody>
      </p:sp>
      <p:sp>
        <p:nvSpPr>
          <p:cNvPr id="6148" name="Line 13">
            <a:extLst>
              <a:ext uri="{FF2B5EF4-FFF2-40B4-BE49-F238E27FC236}">
                <a16:creationId xmlns:a16="http://schemas.microsoft.com/office/drawing/2014/main" id="{F9BDD964-96C4-BB9E-7F70-01F7A03998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895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49" name="Line 14">
            <a:extLst>
              <a:ext uri="{FF2B5EF4-FFF2-40B4-BE49-F238E27FC236}">
                <a16:creationId xmlns:a16="http://schemas.microsoft.com/office/drawing/2014/main" id="{98837FCE-D317-CFF9-FBC7-92B57FE2C9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124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0" name="Text Box 15">
            <a:extLst>
              <a:ext uri="{FF2B5EF4-FFF2-40B4-BE49-F238E27FC236}">
                <a16:creationId xmlns:a16="http://schemas.microsoft.com/office/drawing/2014/main" id="{77BFEEFD-3FD6-BD6F-67A0-305FDF028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362200"/>
            <a:ext cx="16764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66FF"/>
                </a:solidFill>
              </a:rPr>
              <a:t>This is the </a:t>
            </a:r>
            <a:r>
              <a:rPr lang="en-US" altLang="en-US" b="1">
                <a:solidFill>
                  <a:srgbClr val="FF66FF"/>
                </a:solidFill>
              </a:rPr>
              <a:t>dividend</a:t>
            </a:r>
            <a:r>
              <a:rPr lang="en-US" altLang="en-US">
                <a:solidFill>
                  <a:srgbClr val="FF66FF"/>
                </a:solidFill>
              </a:rPr>
              <a:t>.  The dividend is the number we break into groups.</a:t>
            </a:r>
          </a:p>
        </p:txBody>
      </p:sp>
      <p:sp>
        <p:nvSpPr>
          <p:cNvPr id="6151" name="Line 16">
            <a:extLst>
              <a:ext uri="{FF2B5EF4-FFF2-40B4-BE49-F238E27FC236}">
                <a16:creationId xmlns:a16="http://schemas.microsoft.com/office/drawing/2014/main" id="{E16EA832-70C8-CA30-3358-9F392E6F9E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124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2" name="Text Box 17">
            <a:extLst>
              <a:ext uri="{FF2B5EF4-FFF2-40B4-BE49-F238E27FC236}">
                <a16:creationId xmlns:a16="http://schemas.microsoft.com/office/drawing/2014/main" id="{8938A9A4-CF22-CE73-7625-565831E7A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438400"/>
            <a:ext cx="2057400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rgbClr val="FF66FF"/>
                </a:solidFill>
              </a:rPr>
              <a:t>This is the </a:t>
            </a:r>
            <a:r>
              <a:rPr lang="en-US" altLang="en-US" sz="1400" b="1">
                <a:solidFill>
                  <a:srgbClr val="FF66FF"/>
                </a:solidFill>
              </a:rPr>
              <a:t>divisor</a:t>
            </a:r>
            <a:r>
              <a:rPr lang="en-US" altLang="en-US" sz="1400" b="1" i="1">
                <a:solidFill>
                  <a:srgbClr val="FF66FF"/>
                </a:solidFill>
              </a:rPr>
              <a:t>. </a:t>
            </a:r>
            <a:r>
              <a:rPr lang="en-US" altLang="en-US" sz="1400">
                <a:solidFill>
                  <a:srgbClr val="FF66FF"/>
                </a:solidFill>
              </a:rPr>
              <a:t>The divisor is the number of groups we are dividing into or the number we are dividing by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D0E14E4-D397-9E79-3B19-B1B4C3D7C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DIVIDE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B9A9665-D417-3C01-C023-F62E975930A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3776663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First, we want to </a:t>
            </a:r>
            <a:r>
              <a:rPr lang="en-US" altLang="en-US" sz="2800">
                <a:solidFill>
                  <a:srgbClr val="0000FF"/>
                </a:solidFill>
              </a:rPr>
              <a:t>DIVIDE.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Ask yourself:  “How many times can 3 go into 7?”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solidFill>
                  <a:srgbClr val="0000FF"/>
                </a:solidFill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altLang="en-US" sz="2800">
                <a:solidFill>
                  <a:srgbClr val="0000FF"/>
                </a:solidFill>
              </a:rPr>
              <a:t>3</a:t>
            </a:r>
            <a:r>
              <a:rPr lang="en-US" altLang="en-US" sz="2800"/>
              <a:t> )</a:t>
            </a:r>
            <a:r>
              <a:rPr lang="en-US" altLang="en-US" sz="2800">
                <a:solidFill>
                  <a:srgbClr val="0000FF"/>
                </a:solidFill>
              </a:rPr>
              <a:t>7</a:t>
            </a:r>
            <a:r>
              <a:rPr lang="en-US" altLang="en-US" sz="2800"/>
              <a:t>4</a:t>
            </a:r>
          </a:p>
          <a:p>
            <a:pPr eaLnBrk="1" hangingPunct="1">
              <a:buFontTx/>
              <a:buNone/>
            </a:pPr>
            <a:endParaRPr lang="en-US" altLang="en-US" sz="2800"/>
          </a:p>
          <a:p>
            <a:pPr algn="ctr" eaLnBrk="1" hangingPunct="1">
              <a:buFontTx/>
              <a:buNone/>
            </a:pPr>
            <a:endParaRPr lang="en-US" altLang="en-US" sz="2800">
              <a:solidFill>
                <a:srgbClr val="0000FF"/>
              </a:solidFill>
            </a:endParaRPr>
          </a:p>
        </p:txBody>
      </p:sp>
      <p:graphicFrame>
        <p:nvGraphicFramePr>
          <p:cNvPr id="6160" name="Group 16">
            <a:extLst>
              <a:ext uri="{FF2B5EF4-FFF2-40B4-BE49-F238E27FC236}">
                <a16:creationId xmlns:a16="http://schemas.microsoft.com/office/drawing/2014/main" id="{0C649906-3AD3-9F4F-12D0-E566E6D2ACD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605338" y="1828800"/>
          <a:ext cx="3776662" cy="3657600"/>
        </p:xfrm>
        <a:graphic>
          <a:graphicData uri="http://schemas.openxmlformats.org/drawingml/2006/table">
            <a:tbl>
              <a:tblPr/>
              <a:tblGrid>
                <a:gridCol w="188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7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Think of your multiplication facts: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 x 1 =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 x 2 =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 x 3 = 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Or, draw an array: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 O 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 O 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 O 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80" name="Line 14">
            <a:extLst>
              <a:ext uri="{FF2B5EF4-FFF2-40B4-BE49-F238E27FC236}">
                <a16:creationId xmlns:a16="http://schemas.microsoft.com/office/drawing/2014/main" id="{D25127D1-9AFC-8DF1-C18B-80873958C1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724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343CE29-906B-0C3C-470E-163524C9A0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DIVIDE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32DD083-0B59-ACBA-394E-D44D91709E6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3776663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You want to find the closest number to 7 without going over!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In this case it’s 2 times because 3 x 2 is 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3 times is too high since 3 x 3 = 9</a:t>
            </a:r>
          </a:p>
        </p:txBody>
      </p:sp>
      <p:graphicFrame>
        <p:nvGraphicFramePr>
          <p:cNvPr id="8207" name="Group 15">
            <a:extLst>
              <a:ext uri="{FF2B5EF4-FFF2-40B4-BE49-F238E27FC236}">
                <a16:creationId xmlns:a16="http://schemas.microsoft.com/office/drawing/2014/main" id="{B4252524-C88C-A24D-FC8D-C82945733E6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419600" y="1905000"/>
          <a:ext cx="4572000" cy="3657600"/>
        </p:xfrm>
        <a:graphic>
          <a:graphicData uri="http://schemas.openxmlformats.org/drawingml/2006/table">
            <a:tbl>
              <a:tblPr/>
              <a:tblGrid>
                <a:gridCol w="2287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4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Think of your multiplication facts: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 x 1 =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 x 2 =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 x 3 = 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Or, draw an array: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 O 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 O 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 O 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204" name="Line 13">
            <a:extLst>
              <a:ext uri="{FF2B5EF4-FFF2-40B4-BE49-F238E27FC236}">
                <a16:creationId xmlns:a16="http://schemas.microsoft.com/office/drawing/2014/main" id="{25ADBD2B-76EB-7D14-C2E2-56760FEA11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038600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FE82CC4-FBDD-E693-917A-223F5DE308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DIVIDE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CE13617-9A8C-459E-59A1-A59FE8B4A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Now, place your 2 above the 7, because 3 goes into 7 two times.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rgbClr val="0000FF"/>
                </a:solidFill>
              </a:rPr>
              <a:t> </a:t>
            </a:r>
            <a:r>
              <a:rPr lang="en-US" altLang="en-US" sz="2800">
                <a:solidFill>
                  <a:srgbClr val="FF66FF"/>
                </a:solidFill>
              </a:rPr>
              <a:t>2</a:t>
            </a:r>
            <a:r>
              <a:rPr lang="en-US" altLang="en-US" sz="2800" u="sng">
                <a:solidFill>
                  <a:srgbClr val="FF66FF"/>
                </a:solidFill>
              </a:rPr>
              <a:t> 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rgbClr val="0000FF"/>
                </a:solidFill>
              </a:rPr>
              <a:t>3</a:t>
            </a:r>
            <a:r>
              <a:rPr lang="en-US" altLang="en-US" sz="2800"/>
              <a:t> )</a:t>
            </a:r>
            <a:r>
              <a:rPr lang="en-US" altLang="en-US" sz="2800">
                <a:solidFill>
                  <a:srgbClr val="0000FF"/>
                </a:solidFill>
              </a:rPr>
              <a:t>7</a:t>
            </a:r>
            <a:r>
              <a:rPr lang="en-US" altLang="en-US" sz="2800"/>
              <a:t>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You’ve just completed the </a:t>
            </a:r>
            <a:r>
              <a:rPr lang="en-US" altLang="en-US" sz="2800" b="1">
                <a:solidFill>
                  <a:srgbClr val="0000FF"/>
                </a:solidFill>
              </a:rPr>
              <a:t>divide</a:t>
            </a:r>
            <a:r>
              <a:rPr lang="en-US" altLang="en-US" sz="2800" b="1"/>
              <a:t>.  </a:t>
            </a:r>
            <a:r>
              <a:rPr lang="en-US" altLang="en-US" sz="2800"/>
              <a:t>Now, we’ll move onto </a:t>
            </a:r>
            <a:r>
              <a:rPr lang="en-US" altLang="en-US" sz="2800" b="1">
                <a:solidFill>
                  <a:srgbClr val="FF0000"/>
                </a:solidFill>
              </a:rPr>
              <a:t>multiply</a:t>
            </a:r>
            <a:r>
              <a:rPr lang="en-US" altLang="en-US" sz="2800" b="1"/>
              <a:t>.</a:t>
            </a:r>
            <a:endParaRPr lang="en-US" altLang="en-US" sz="2800"/>
          </a:p>
        </p:txBody>
      </p:sp>
      <p:sp>
        <p:nvSpPr>
          <p:cNvPr id="9220" name="Line 4">
            <a:extLst>
              <a:ext uri="{FF2B5EF4-FFF2-40B4-BE49-F238E27FC236}">
                <a16:creationId xmlns:a16="http://schemas.microsoft.com/office/drawing/2014/main" id="{23779E13-C177-F344-3D2E-577B2542C8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35052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5FF5E2CF-0A78-3043-0C52-0E0F4BA12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590800"/>
            <a:ext cx="19812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66FF"/>
                </a:solidFill>
                <a:latin typeface="Arial" panose="020B0604020202020204" pitchFamily="34" charset="0"/>
              </a:rPr>
              <a:t>The 2 becomes the first part of your </a:t>
            </a:r>
            <a:r>
              <a:rPr lang="en-US" altLang="en-US" b="1">
                <a:solidFill>
                  <a:srgbClr val="FF66FF"/>
                </a:solidFill>
                <a:latin typeface="Bauhaus 93" panose="04030905020B02020C02" pitchFamily="82" charset="0"/>
              </a:rPr>
              <a:t>quotient.</a:t>
            </a:r>
            <a:r>
              <a:rPr lang="en-US" altLang="en-US" b="1">
                <a:solidFill>
                  <a:srgbClr val="FF66FF"/>
                </a:solidFill>
                <a:latin typeface="Arial" panose="020B0604020202020204" pitchFamily="34" charset="0"/>
              </a:rPr>
              <a:t>  The quotient is the answer in division.</a:t>
            </a:r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E4ABFF5F-B611-2636-61B1-9E87831AA06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581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D663D6D-EE58-F99F-E4D8-DA81734739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MULTIPLY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06AF4C7-908A-92AD-19D1-97D5DD64DB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Next, you want to </a:t>
            </a:r>
            <a:r>
              <a:rPr lang="en-US" altLang="en-US" sz="2400" b="1">
                <a:solidFill>
                  <a:srgbClr val="FF0000"/>
                </a:solidFill>
              </a:rPr>
              <a:t>multiply</a:t>
            </a:r>
            <a:r>
              <a:rPr lang="en-US" altLang="en-US" sz="2400"/>
              <a:t> 3 times 2: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2</a:t>
            </a:r>
            <a:r>
              <a:rPr lang="en-US" altLang="en-US" sz="2400" u="sng">
                <a:solidFill>
                  <a:srgbClr val="FF66FF"/>
                </a:solidFill>
              </a:rPr>
              <a:t>   </a:t>
            </a:r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3</a:t>
            </a:r>
            <a:r>
              <a:rPr lang="en-US" altLang="en-US" sz="2400"/>
              <a:t> )74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3 x 2= 6                            </a:t>
            </a:r>
            <a:r>
              <a:rPr lang="en-US" altLang="en-US" sz="2400">
                <a:solidFill>
                  <a:srgbClr val="FF0000"/>
                </a:solidFill>
              </a:rPr>
              <a:t>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We do this because we said that 3 can go into 7 two times, but now we have to find out how close to 7 we can get.  So we </a:t>
            </a:r>
            <a:r>
              <a:rPr lang="en-US" altLang="en-US" sz="2400">
                <a:solidFill>
                  <a:srgbClr val="FF0000"/>
                </a:solidFill>
              </a:rPr>
              <a:t>multiply</a:t>
            </a:r>
            <a:r>
              <a:rPr lang="en-US" altLang="en-US" sz="2400"/>
              <a:t>!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16F68FF9-7270-2F86-3E46-A7D9D71F08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048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6A8141D8-4736-2D94-0061-5F7F38729A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5814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187CD11-9DDF-AEF0-A558-A952E09345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MULTIPLY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08A8158-6239-C034-EA0A-36F0F376C3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/>
              <a:t>That was a really simple step!</a:t>
            </a:r>
          </a:p>
          <a:p>
            <a:pPr algn="ctr" eaLnBrk="1" hangingPunct="1">
              <a:buFontTx/>
              <a:buNone/>
            </a:pPr>
            <a:endParaRPr lang="en-US" altLang="en-US"/>
          </a:p>
          <a:p>
            <a:pPr algn="ctr" eaLnBrk="1" hangingPunct="1">
              <a:buFontTx/>
              <a:buNone/>
            </a:pPr>
            <a:r>
              <a:rPr lang="en-US" altLang="en-US"/>
              <a:t>Now, we want to move on to </a:t>
            </a:r>
            <a:r>
              <a:rPr lang="en-US" altLang="en-US">
                <a:solidFill>
                  <a:srgbClr val="9900CC"/>
                </a:solidFill>
              </a:rPr>
              <a:t>subtract</a:t>
            </a:r>
            <a:r>
              <a:rPr lang="en-US" altLang="en-US"/>
              <a:t>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210</TotalTime>
  <Words>1402</Words>
  <Application>Microsoft Office PowerPoint</Application>
  <PresentationFormat>On-screen Show (4:3)</PresentationFormat>
  <Paragraphs>246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Comic Sans MS</vt:lpstr>
      <vt:lpstr>Arial</vt:lpstr>
      <vt:lpstr>Calibri</vt:lpstr>
      <vt:lpstr>Bauhaus 93</vt:lpstr>
      <vt:lpstr>Crayons</vt:lpstr>
      <vt:lpstr>PowerPoint Presentation</vt:lpstr>
      <vt:lpstr>Long Division</vt:lpstr>
      <vt:lpstr>DMSB</vt:lpstr>
      <vt:lpstr>Long Division</vt:lpstr>
      <vt:lpstr>DIVIDE</vt:lpstr>
      <vt:lpstr>DIVIDE</vt:lpstr>
      <vt:lpstr>DIVIDE</vt:lpstr>
      <vt:lpstr>MULTIPLY</vt:lpstr>
      <vt:lpstr>MULTIPLY</vt:lpstr>
      <vt:lpstr>SUBTRACT</vt:lpstr>
      <vt:lpstr>BRING DOWN</vt:lpstr>
      <vt:lpstr>BRING DOWN</vt:lpstr>
      <vt:lpstr>DIVIDE</vt:lpstr>
      <vt:lpstr>DIVIDE</vt:lpstr>
      <vt:lpstr>DIVIDE</vt:lpstr>
      <vt:lpstr>MULTIPLY</vt:lpstr>
      <vt:lpstr>MULTIPLY</vt:lpstr>
      <vt:lpstr>SUBTRACT</vt:lpstr>
      <vt:lpstr>BRING DOWN</vt:lpstr>
      <vt:lpstr>REMAINDER</vt:lpstr>
      <vt:lpstr>PowerPoint Presentation</vt:lpstr>
      <vt:lpstr>PowerPoint Presentation</vt:lpstr>
      <vt:lpstr>Do It Yourself!</vt:lpstr>
      <vt:lpstr>Check Yourself!</vt:lpstr>
      <vt:lpstr>PowerPoint Presentation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Division Can Be Easy!</dc:title>
  <dc:creator>corinn</dc:creator>
  <cp:lastModifiedBy>Nayan GRIFFITHS</cp:lastModifiedBy>
  <cp:revision>19</cp:revision>
  <dcterms:created xsi:type="dcterms:W3CDTF">2009-04-22T12:41:07Z</dcterms:created>
  <dcterms:modified xsi:type="dcterms:W3CDTF">2023-03-24T17:25:16Z</dcterms:modified>
</cp:coreProperties>
</file>